
<file path=[Content_Types].xml><?xml version="1.0" encoding="utf-8"?>
<Types xmlns="http://schemas.openxmlformats.org/package/2006/content-types">
  <Default Extension="png" ContentType="image/png"/>
  <Default Extension="jpeg" ContentType="image/jpeg"/>
  <Default Extension="emf" ContentType="image/x-emf"/>
  <Default Extension="m4a" ContentType="audio/mp4"/>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2.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256" r:id="rId2"/>
    <p:sldId id="407" r:id="rId3"/>
    <p:sldId id="438" r:id="rId4"/>
    <p:sldId id="437" r:id="rId5"/>
    <p:sldId id="435" r:id="rId6"/>
    <p:sldId id="439" r:id="rId7"/>
    <p:sldId id="424" r:id="rId8"/>
    <p:sldId id="440" r:id="rId9"/>
    <p:sldId id="411" r:id="rId10"/>
    <p:sldId id="421" r:id="rId11"/>
    <p:sldId id="420" r:id="rId12"/>
    <p:sldId id="271" r:id="rId13"/>
    <p:sldId id="282" r:id="rId14"/>
    <p:sldId id="283" r:id="rId15"/>
    <p:sldId id="284" r:id="rId16"/>
    <p:sldId id="286" r:id="rId17"/>
    <p:sldId id="307" r:id="rId18"/>
    <p:sldId id="288" r:id="rId19"/>
    <p:sldId id="300" r:id="rId20"/>
    <p:sldId id="290" r:id="rId21"/>
    <p:sldId id="408" r:id="rId22"/>
    <p:sldId id="309" r:id="rId23"/>
    <p:sldId id="310" r:id="rId24"/>
    <p:sldId id="311" r:id="rId25"/>
    <p:sldId id="321" r:id="rId26"/>
    <p:sldId id="423" r:id="rId27"/>
    <p:sldId id="413" r:id="rId28"/>
    <p:sldId id="312" r:id="rId29"/>
    <p:sldId id="313" r:id="rId30"/>
    <p:sldId id="278" r:id="rId31"/>
    <p:sldId id="406" r:id="rId32"/>
    <p:sldId id="314" r:id="rId33"/>
    <p:sldId id="331" r:id="rId34"/>
    <p:sldId id="442" r:id="rId35"/>
    <p:sldId id="404" r:id="rId36"/>
    <p:sldId id="405" r:id="rId37"/>
    <p:sldId id="316" r:id="rId38"/>
    <p:sldId id="419" r:id="rId39"/>
    <p:sldId id="343" r:id="rId40"/>
    <p:sldId id="357" r:id="rId41"/>
    <p:sldId id="358" r:id="rId42"/>
    <p:sldId id="359" r:id="rId43"/>
    <p:sldId id="360" r:id="rId44"/>
    <p:sldId id="362" r:id="rId45"/>
    <p:sldId id="363" r:id="rId46"/>
    <p:sldId id="372" r:id="rId47"/>
    <p:sldId id="364" r:id="rId48"/>
    <p:sldId id="378" r:id="rId49"/>
    <p:sldId id="380" r:id="rId50"/>
    <p:sldId id="398" r:id="rId51"/>
    <p:sldId id="385" r:id="rId52"/>
    <p:sldId id="387" r:id="rId53"/>
    <p:sldId id="388" r:id="rId54"/>
    <p:sldId id="389" r:id="rId55"/>
    <p:sldId id="401" r:id="rId56"/>
    <p:sldId id="399" r:id="rId57"/>
    <p:sldId id="291" r:id="rId58"/>
    <p:sldId id="298" r:id="rId59"/>
    <p:sldId id="297" r:id="rId60"/>
    <p:sldId id="350" r:id="rId61"/>
    <p:sldId id="352" r:id="rId62"/>
    <p:sldId id="416" r:id="rId63"/>
    <p:sldId id="354" r:id="rId64"/>
    <p:sldId id="353" r:id="rId65"/>
    <p:sldId id="355" r:id="rId66"/>
    <p:sldId id="417" r:id="rId67"/>
    <p:sldId id="418" r:id="rId68"/>
    <p:sldId id="337" r:id="rId69"/>
    <p:sldId id="402" r:id="rId70"/>
    <p:sldId id="443" r:id="rId71"/>
    <p:sldId id="444" r:id="rId72"/>
    <p:sldId id="324"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72686" autoAdjust="0"/>
  </p:normalViewPr>
  <p:slideViewPr>
    <p:cSldViewPr>
      <p:cViewPr>
        <p:scale>
          <a:sx n="66" d="100"/>
          <a:sy n="66" d="100"/>
        </p:scale>
        <p:origin x="3114" y="4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4BF887-15C7-48E3-B8C4-F62D22E81938}" type="datetimeFigureOut">
              <a:rPr lang="en-US" smtClean="0"/>
              <a:t>2/14/2019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32CE3F-31F5-49D7-BF37-45568C005A92}" type="slidenum">
              <a:rPr lang="en-US" smtClean="0"/>
              <a:t>‹#›</a:t>
            </a:fld>
            <a:endParaRPr lang="en-US"/>
          </a:p>
        </p:txBody>
      </p:sp>
    </p:spTree>
    <p:extLst>
      <p:ext uri="{BB962C8B-B14F-4D97-AF65-F5344CB8AC3E}">
        <p14:creationId xmlns:p14="http://schemas.microsoft.com/office/powerpoint/2010/main" val="330737580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1516.99072" units="1/cm"/>
          <inkml:channelProperty channel="Y" name="resolution" value="2427.18506" units="1/cm"/>
          <inkml:channelProperty channel="F" name="resolution" value="5.68611" units="1/cm"/>
        </inkml:channelProperties>
      </inkml:inkSource>
      <inkml:timestamp xml:id="ts0" timeString="2018-02-20T04:22:06.99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A240406-5473-48A8-91E9-74E36D40BB43}" emma:medium="tactile" emma:mode="ink">
          <msink:context xmlns:msink="http://schemas.microsoft.com/ink/2010/main" type="writingRegion" rotatedBoundingBox="8861,11866 8878,11866 8878,11888 8861,11888"/>
        </emma:interpretation>
      </emma:emma>
    </inkml:annotationXML>
    <inkml:traceGroup>
      <inkml:annotationXML>
        <emma:emma xmlns:emma="http://www.w3.org/2003/04/emma" version="1.0">
          <emma:interpretation id="{75F2A659-BAF3-42FD-9745-CEF5734AF636}" emma:medium="tactile" emma:mode="ink">
            <msink:context xmlns:msink="http://schemas.microsoft.com/ink/2010/main" type="paragraph" rotatedBoundingBox="8861,11866 8878,11866 8878,11888 8861,11888" alignmentLevel="1"/>
          </emma:interpretation>
        </emma:emma>
      </inkml:annotationXML>
      <inkml:traceGroup>
        <inkml:annotationXML>
          <emma:emma xmlns:emma="http://www.w3.org/2003/04/emma" version="1.0">
            <emma:interpretation id="{440F074E-A9FA-4452-AFF9-3EF924D050AF}" emma:medium="tactile" emma:mode="ink">
              <msink:context xmlns:msink="http://schemas.microsoft.com/ink/2010/main" type="line" rotatedBoundingBox="8861,11866 8878,11866 8878,11888 8861,11888"/>
            </emma:interpretation>
          </emma:emma>
        </inkml:annotationXML>
        <inkml:traceGroup>
          <inkml:annotationXML>
            <emma:emma xmlns:emma="http://www.w3.org/2003/04/emma" version="1.0">
              <emma:interpretation id="{B0D44791-0F84-4107-8E74-4C0F1CC49096}" emma:medium="tactile" emma:mode="ink">
                <msink:context xmlns:msink="http://schemas.microsoft.com/ink/2010/main" type="inkWord" rotatedBoundingBox="8861,11866 8878,11866 8878,11888 8861,11888"/>
              </emma:interpretation>
              <emma:one-of disjunction-type="recognition" id="oneOf0">
                <emma:interpretation id="interp0" emma:lang="en-NZ" emma:confidence="0">
                  <emma:literal>.</emma:literal>
                </emma:interpretation>
                <emma:interpretation id="interp1" emma:lang="en-NZ" emma:confidence="0">
                  <emma:literal>`</emma:literal>
                </emma:interpretation>
                <emma:interpretation id="interp2" emma:lang="en-NZ" emma:confidence="0">
                  <emma:literal>\</emma:literal>
                </emma:interpretation>
                <emma:interpretation id="interp3" emma:lang="en-NZ" emma:confidence="0">
                  <emma:literal>/</emma:literal>
                </emma:interpretation>
                <emma:interpretation id="interp4" emma:lang="en-NZ" emma:confidence="0">
                  <emma:literal>'</emma:literal>
                </emma:interpretation>
              </emma:one-of>
            </emma:emma>
          </inkml:annotationXML>
          <inkml:trace contextRef="#ctx0" brushRef="#br0">17 22 346,'0'0'111,"0"0"-111,0 0-29,0 0 17,0 0 12,0 0 0,0 0-12,-14-22-90,11 22-60</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2226.01904" units="1/cm"/>
          <inkml:channelProperty channel="Y" name="resolution" value="3561.63013" units="1/cm"/>
          <inkml:channelProperty channel="F" name="resolution" value="2.84167" units="1/cm"/>
        </inkml:channelProperties>
      </inkml:inkSource>
      <inkml:timestamp xml:id="ts0" timeString="2015-03-05T05:15:38.764"/>
    </inkml:context>
    <inkml:brush xml:id="br0">
      <inkml:brushProperty name="width" value="0.05292" units="cm"/>
      <inkml:brushProperty name="height" value="0.05292" units="cm"/>
      <inkml:brushProperty name="fitToCurve" value="1"/>
    </inkml:brush>
  </inkml:definitions>
  <inkml:trace contextRef="#ctx0" brushRef="#br0">0-2147483648 43,'0'0'19,"0"0"2,0 0 15,0 0-12,0 0-10,0 0 2,0 0 7,0 0-5,0 0 3,0 0 0,0 0-12,0 0 1,0 0 2,0 0-9,0 0-1,0 0 4,0 0-1,0 0-2,0 0 0,0 0 0,0 0-2,0 0 1,0 0-1,0 0-1,0 0 0,0 0 1,0 0-1,0 0 1,0 0 3,0 0-3,0 0 2,0 0-1,0 0 3,0 0-1,0 0-1,0 0 4,0 0 3,0 0-6,0 0-2,0 0-1,0 0 0,0 0-6,0 0-20,0 0-22,0 0-12,0 0-4,0 0-43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1916AF-160E-4E97-8BCD-AF911F8AD537}" type="datetimeFigureOut">
              <a:rPr lang="en-US" smtClean="0"/>
              <a:t>2/14/2019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FAA897-01D4-4DE9-8FA3-DFA926F09412}" type="slidenum">
              <a:rPr lang="en-US" smtClean="0"/>
              <a:t>‹#›</a:t>
            </a:fld>
            <a:endParaRPr lang="en-US"/>
          </a:p>
        </p:txBody>
      </p:sp>
    </p:spTree>
    <p:extLst>
      <p:ext uri="{BB962C8B-B14F-4D97-AF65-F5344CB8AC3E}">
        <p14:creationId xmlns:p14="http://schemas.microsoft.com/office/powerpoint/2010/main" val="787044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 course strives to teach you state-of-the-art machine learning techniques that are routinely used to make computers mimic some capabilities of the human brain such as image/sound perception, anomaly detection, clustering, pattern recognition and inference.</a:t>
            </a:r>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1</a:t>
            </a:fld>
            <a:endParaRPr lang="en-US"/>
          </a:p>
        </p:txBody>
      </p:sp>
    </p:spTree>
    <p:extLst>
      <p:ext uri="{BB962C8B-B14F-4D97-AF65-F5344CB8AC3E}">
        <p14:creationId xmlns:p14="http://schemas.microsoft.com/office/powerpoint/2010/main" val="1146099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14</a:t>
            </a:fld>
            <a:endParaRPr lang="en-US"/>
          </a:p>
        </p:txBody>
      </p:sp>
    </p:spTree>
    <p:extLst>
      <p:ext uri="{BB962C8B-B14F-4D97-AF65-F5344CB8AC3E}">
        <p14:creationId xmlns:p14="http://schemas.microsoft.com/office/powerpoint/2010/main" val="166303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15</a:t>
            </a:fld>
            <a:endParaRPr lang="en-US"/>
          </a:p>
        </p:txBody>
      </p:sp>
    </p:spTree>
    <p:extLst>
      <p:ext uri="{BB962C8B-B14F-4D97-AF65-F5344CB8AC3E}">
        <p14:creationId xmlns:p14="http://schemas.microsoft.com/office/powerpoint/2010/main" val="1516254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16</a:t>
            </a:fld>
            <a:endParaRPr lang="en-US"/>
          </a:p>
        </p:txBody>
      </p:sp>
    </p:spTree>
    <p:extLst>
      <p:ext uri="{BB962C8B-B14F-4D97-AF65-F5344CB8AC3E}">
        <p14:creationId xmlns:p14="http://schemas.microsoft.com/office/powerpoint/2010/main" val="1587408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17</a:t>
            </a:fld>
            <a:endParaRPr lang="en-US"/>
          </a:p>
        </p:txBody>
      </p:sp>
    </p:spTree>
    <p:extLst>
      <p:ext uri="{BB962C8B-B14F-4D97-AF65-F5344CB8AC3E}">
        <p14:creationId xmlns:p14="http://schemas.microsoft.com/office/powerpoint/2010/main" val="32144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18</a:t>
            </a:fld>
            <a:endParaRPr lang="en-US"/>
          </a:p>
        </p:txBody>
      </p:sp>
    </p:spTree>
    <p:extLst>
      <p:ext uri="{BB962C8B-B14F-4D97-AF65-F5344CB8AC3E}">
        <p14:creationId xmlns:p14="http://schemas.microsoft.com/office/powerpoint/2010/main" val="100393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dirty="0" smtClean="0"/>
              <a:t>The human brain seems to have been optimized by evolution to detect patterns in its environment. This is probably due to the fact that the ability to accurately assess information about the surroundings and detecting relevant patterns ( predators, mating partners, etc.) provided a huge evolutionary advantage. The brain is so tune at detecting patterns that sometimes it even wants to find patterns when none exists. That is, it is highly unlikely that the creator of the universe arranged stars on the firmament so they resemble animals, yet ancient humans would look at the sky at night and notice such patterns. This is related to a technical term that we will visit later in the course call </a:t>
            </a:r>
            <a:r>
              <a:rPr lang="en-NZ" dirty="0" err="1" smtClean="0"/>
              <a:t>overfitting</a:t>
            </a:r>
            <a:r>
              <a:rPr lang="en-NZ" dirty="0" smtClean="0"/>
              <a:t>. We humans have a tendency to </a:t>
            </a:r>
            <a:r>
              <a:rPr lang="en-NZ" dirty="0" err="1" smtClean="0"/>
              <a:t>overfit</a:t>
            </a:r>
            <a:r>
              <a:rPr lang="en-NZ" dirty="0" smtClean="0"/>
              <a:t> our previous experience (training data) into patterns and regularities that sometimes simply </a:t>
            </a:r>
            <a:r>
              <a:rPr lang="en-NZ" dirty="0" err="1" smtClean="0"/>
              <a:t>ain’t</a:t>
            </a:r>
            <a:r>
              <a:rPr lang="en-NZ" dirty="0" smtClean="0"/>
              <a:t> so. That being said, the human brain is still a remarkable pattern recognition engine, even if it occasionally fails us. </a:t>
            </a:r>
            <a:endParaRPr lang="en-US" dirty="0" smtClean="0"/>
          </a:p>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19</a:t>
            </a:fld>
            <a:endParaRPr lang="en-US"/>
          </a:p>
        </p:txBody>
      </p:sp>
    </p:spTree>
    <p:extLst>
      <p:ext uri="{BB962C8B-B14F-4D97-AF65-F5344CB8AC3E}">
        <p14:creationId xmlns:p14="http://schemas.microsoft.com/office/powerpoint/2010/main" val="3256926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20</a:t>
            </a:fld>
            <a:endParaRPr lang="en-US"/>
          </a:p>
        </p:txBody>
      </p:sp>
    </p:spTree>
    <p:extLst>
      <p:ext uri="{BB962C8B-B14F-4D97-AF65-F5344CB8AC3E}">
        <p14:creationId xmlns:p14="http://schemas.microsoft.com/office/powerpoint/2010/main" val="1252714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22</a:t>
            </a:fld>
            <a:endParaRPr lang="en-US"/>
          </a:p>
        </p:txBody>
      </p:sp>
    </p:spTree>
    <p:extLst>
      <p:ext uri="{BB962C8B-B14F-4D97-AF65-F5344CB8AC3E}">
        <p14:creationId xmlns:p14="http://schemas.microsoft.com/office/powerpoint/2010/main" val="3314516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23</a:t>
            </a:fld>
            <a:endParaRPr lang="en-US"/>
          </a:p>
        </p:txBody>
      </p:sp>
    </p:spTree>
    <p:extLst>
      <p:ext uri="{BB962C8B-B14F-4D97-AF65-F5344CB8AC3E}">
        <p14:creationId xmlns:p14="http://schemas.microsoft.com/office/powerpoint/2010/main" val="2844609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342900">
              <a:buFont typeface="Arial" panose="020B0604020202020204" pitchFamily="34" charset="0"/>
              <a:buChar char="•"/>
              <a:defRPr/>
            </a:pPr>
            <a:r>
              <a:rPr lang="en-NZ" sz="2000" dirty="0" smtClean="0"/>
              <a:t>1950s – 1980s: achieve artificial intelligence by having programmers handcraft a sufficiently large set of explicit rules for manipulating knowledge ( symbolic AI) and carrying out deduction</a:t>
            </a:r>
          </a:p>
          <a:p>
            <a:pPr marL="0" lvl="1" indent="0">
              <a:buFont typeface="Arial" panose="020B0604020202020204" pitchFamily="34" charset="0"/>
              <a:buNone/>
              <a:defRPr/>
            </a:pPr>
            <a:r>
              <a:rPr lang="en-NZ" sz="2000" dirty="0" smtClean="0"/>
              <a:t>	-</a:t>
            </a:r>
            <a:r>
              <a:rPr lang="en-NZ" sz="1200" dirty="0" smtClean="0"/>
              <a:t>Well suited to solve well defined, logical problems, such as playing chess</a:t>
            </a:r>
          </a:p>
          <a:p>
            <a:pPr marL="0" lvl="1" indent="0">
              <a:buFont typeface="Arial" panose="020B0604020202020204" pitchFamily="34" charset="0"/>
              <a:buNone/>
              <a:defRPr/>
            </a:pPr>
            <a:r>
              <a:rPr lang="en-NZ" sz="1200" dirty="0" smtClean="0"/>
              <a:t>	-Hopeless for solving more complex, fussy problems, such as image classification, speech recognition or language translation</a:t>
            </a:r>
          </a:p>
          <a:p>
            <a:pPr marL="342900" lvl="1" indent="-342900">
              <a:buFont typeface="Arial" pitchFamily="34" charset="0"/>
              <a:buChar char="•"/>
              <a:defRPr/>
            </a:pPr>
            <a:r>
              <a:rPr lang="en-US" altLang="en-US" sz="1800" dirty="0" smtClean="0"/>
              <a:t>Shift in paradigm: Let the data do the work instead of programming the rules (1990s…)</a:t>
            </a:r>
          </a:p>
          <a:p>
            <a:r>
              <a:rPr lang="en-NZ" altLang="en-US" sz="1800" dirty="0" smtClean="0"/>
              <a:t>	-</a:t>
            </a:r>
            <a:r>
              <a:rPr lang="tr-TR" altLang="en-US" sz="1800" dirty="0" smtClean="0"/>
              <a:t>Learning general models from data of particular examples</a:t>
            </a:r>
            <a:endParaRPr lang="en-NZ" altLang="en-US" sz="1800" dirty="0" smtClean="0"/>
          </a:p>
          <a:p>
            <a:r>
              <a:rPr lang="en-NZ" altLang="en-US" sz="1800" dirty="0" smtClean="0"/>
              <a:t>	-</a:t>
            </a:r>
            <a:r>
              <a:rPr lang="en-US" altLang="en-US" sz="1400" dirty="0" smtClean="0"/>
              <a:t>Extrapolate from a given set of examples to make accurate predictions about future examples (</a:t>
            </a:r>
            <a:r>
              <a:rPr lang="en-US" altLang="en-US" sz="1100" dirty="0" smtClean="0"/>
              <a:t>induction</a:t>
            </a:r>
            <a:r>
              <a:rPr lang="en-NZ" altLang="en-US" sz="1100" dirty="0" smtClean="0"/>
              <a:t>)</a:t>
            </a:r>
          </a:p>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24</a:t>
            </a:fld>
            <a:endParaRPr lang="en-US"/>
          </a:p>
        </p:txBody>
      </p:sp>
    </p:spTree>
    <p:extLst>
      <p:ext uri="{BB962C8B-B14F-4D97-AF65-F5344CB8AC3E}">
        <p14:creationId xmlns:p14="http://schemas.microsoft.com/office/powerpoint/2010/main" val="1639575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solidFill>
                  <a:schemeClr val="bg1"/>
                </a:solidFill>
              </a:rPr>
              <a:t>In the past few years, the terms Artificial Intelligence (AI), machine learning, deep learning have been the subject of intense media hype.</a:t>
            </a:r>
          </a:p>
          <a:p>
            <a:r>
              <a:rPr lang="en-US" sz="1800" dirty="0" smtClean="0">
                <a:solidFill>
                  <a:schemeClr val="bg1"/>
                </a:solidFill>
              </a:rPr>
              <a:t>We are being promised a future of intelligent </a:t>
            </a:r>
            <a:r>
              <a:rPr lang="en-US" sz="1800" dirty="0" err="1" smtClean="0">
                <a:solidFill>
                  <a:schemeClr val="bg1"/>
                </a:solidFill>
              </a:rPr>
              <a:t>chatbots</a:t>
            </a:r>
            <a:r>
              <a:rPr lang="en-US" sz="1800" dirty="0" smtClean="0">
                <a:solidFill>
                  <a:schemeClr val="bg1"/>
                </a:solidFill>
              </a:rPr>
              <a:t>, self-driving cars, and virtual assistants—a future sometimes painted as an utopia or a dystopia </a:t>
            </a:r>
          </a:p>
          <a:p>
            <a:r>
              <a:rPr lang="en-NZ" sz="1800" dirty="0" smtClean="0">
                <a:solidFill>
                  <a:schemeClr val="bg1"/>
                </a:solidFill>
              </a:rPr>
              <a:t>Some people even argue that AI </a:t>
            </a:r>
            <a:r>
              <a:rPr lang="en-US" sz="1800" dirty="0" smtClean="0">
                <a:solidFill>
                  <a:schemeClr val="bg1"/>
                </a:solidFill>
              </a:rPr>
              <a:t>is the new electricity</a:t>
            </a:r>
          </a:p>
          <a:p>
            <a:pPr lvl="1"/>
            <a:r>
              <a:rPr lang="en-US" sz="1600" dirty="0" smtClean="0">
                <a:solidFill>
                  <a:schemeClr val="bg1"/>
                </a:solidFill>
              </a:rPr>
              <a:t>Starting about 100 years ago, the electrification of our society transformed every major industry,  every ranging from transportation, manufacturing,  to healthcare, to communications and many more</a:t>
            </a:r>
          </a:p>
          <a:p>
            <a:pPr lvl="1"/>
            <a:r>
              <a:rPr lang="en-US" sz="1600" dirty="0" smtClean="0">
                <a:solidFill>
                  <a:schemeClr val="bg1"/>
                </a:solidFill>
              </a:rPr>
              <a:t>Will AI might bring about an equally big transformation?</a:t>
            </a:r>
          </a:p>
          <a:p>
            <a:endParaRPr lang="en-US" sz="1800"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2</a:t>
            </a:fld>
            <a:endParaRPr lang="en-US"/>
          </a:p>
        </p:txBody>
      </p:sp>
    </p:spTree>
    <p:extLst>
      <p:ext uri="{BB962C8B-B14F-4D97-AF65-F5344CB8AC3E}">
        <p14:creationId xmlns:p14="http://schemas.microsoft.com/office/powerpoint/2010/main" val="1567838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25</a:t>
            </a:fld>
            <a:endParaRPr lang="en-US"/>
          </a:p>
        </p:txBody>
      </p:sp>
    </p:spTree>
    <p:extLst>
      <p:ext uri="{BB962C8B-B14F-4D97-AF65-F5344CB8AC3E}">
        <p14:creationId xmlns:p14="http://schemas.microsoft.com/office/powerpoint/2010/main" val="1340838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Random forests are applicable to a wide range of problems</a:t>
            </a:r>
          </a:p>
          <a:p>
            <a:r>
              <a:rPr lang="en-US" sz="1600" dirty="0" smtClean="0"/>
              <a:t>you could say that they’re almost always the second-best algorithm for any shallow machine-learning task.</a:t>
            </a:r>
          </a:p>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27</a:t>
            </a:fld>
            <a:endParaRPr lang="en-US"/>
          </a:p>
        </p:txBody>
      </p:sp>
    </p:spTree>
    <p:extLst>
      <p:ext uri="{BB962C8B-B14F-4D97-AF65-F5344CB8AC3E}">
        <p14:creationId xmlns:p14="http://schemas.microsoft.com/office/powerpoint/2010/main" val="3185847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28</a:t>
            </a:fld>
            <a:endParaRPr lang="en-US"/>
          </a:p>
        </p:txBody>
      </p:sp>
    </p:spTree>
    <p:extLst>
      <p:ext uri="{BB962C8B-B14F-4D97-AF65-F5344CB8AC3E}">
        <p14:creationId xmlns:p14="http://schemas.microsoft.com/office/powerpoint/2010/main" val="1840814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29</a:t>
            </a:fld>
            <a:endParaRPr lang="en-US"/>
          </a:p>
        </p:txBody>
      </p:sp>
    </p:spTree>
    <p:extLst>
      <p:ext uri="{BB962C8B-B14F-4D97-AF65-F5344CB8AC3E}">
        <p14:creationId xmlns:p14="http://schemas.microsoft.com/office/powerpoint/2010/main" val="4287529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30</a:t>
            </a:fld>
            <a:endParaRPr lang="en-US"/>
          </a:p>
        </p:txBody>
      </p:sp>
    </p:spTree>
    <p:extLst>
      <p:ext uri="{BB962C8B-B14F-4D97-AF65-F5344CB8AC3E}">
        <p14:creationId xmlns:p14="http://schemas.microsoft.com/office/powerpoint/2010/main" val="2282153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31</a:t>
            </a:fld>
            <a:endParaRPr lang="en-US"/>
          </a:p>
        </p:txBody>
      </p:sp>
    </p:spTree>
    <p:extLst>
      <p:ext uri="{BB962C8B-B14F-4D97-AF65-F5344CB8AC3E}">
        <p14:creationId xmlns:p14="http://schemas.microsoft.com/office/powerpoint/2010/main" val="1795770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32</a:t>
            </a:fld>
            <a:endParaRPr lang="en-US"/>
          </a:p>
        </p:txBody>
      </p:sp>
    </p:spTree>
    <p:extLst>
      <p:ext uri="{BB962C8B-B14F-4D97-AF65-F5344CB8AC3E}">
        <p14:creationId xmlns:p14="http://schemas.microsoft.com/office/powerpoint/2010/main" val="1910213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33</a:t>
            </a:fld>
            <a:endParaRPr lang="en-US"/>
          </a:p>
        </p:txBody>
      </p:sp>
    </p:spTree>
    <p:extLst>
      <p:ext uri="{BB962C8B-B14F-4D97-AF65-F5344CB8AC3E}">
        <p14:creationId xmlns:p14="http://schemas.microsoft.com/office/powerpoint/2010/main" val="1535266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34</a:t>
            </a:fld>
            <a:endParaRPr lang="en-US"/>
          </a:p>
        </p:txBody>
      </p:sp>
    </p:spTree>
    <p:extLst>
      <p:ext uri="{BB962C8B-B14F-4D97-AF65-F5344CB8AC3E}">
        <p14:creationId xmlns:p14="http://schemas.microsoft.com/office/powerpoint/2010/main" val="3898216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35</a:t>
            </a:fld>
            <a:endParaRPr lang="en-US"/>
          </a:p>
        </p:txBody>
      </p:sp>
    </p:spTree>
    <p:extLst>
      <p:ext uri="{BB962C8B-B14F-4D97-AF65-F5344CB8AC3E}">
        <p14:creationId xmlns:p14="http://schemas.microsoft.com/office/powerpoint/2010/main" val="3436559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 figure shows the usage of machine learning models at Google over time</a:t>
            </a:r>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4</a:t>
            </a:fld>
            <a:endParaRPr lang="en-US"/>
          </a:p>
        </p:txBody>
      </p:sp>
    </p:spTree>
    <p:extLst>
      <p:ext uri="{BB962C8B-B14F-4D97-AF65-F5344CB8AC3E}">
        <p14:creationId xmlns:p14="http://schemas.microsoft.com/office/powerpoint/2010/main" val="1756449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36</a:t>
            </a:fld>
            <a:endParaRPr lang="en-US"/>
          </a:p>
        </p:txBody>
      </p:sp>
    </p:spTree>
    <p:extLst>
      <p:ext uri="{BB962C8B-B14F-4D97-AF65-F5344CB8AC3E}">
        <p14:creationId xmlns:p14="http://schemas.microsoft.com/office/powerpoint/2010/main" val="1917271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37</a:t>
            </a:fld>
            <a:endParaRPr lang="en-US"/>
          </a:p>
        </p:txBody>
      </p:sp>
    </p:spTree>
    <p:extLst>
      <p:ext uri="{BB962C8B-B14F-4D97-AF65-F5344CB8AC3E}">
        <p14:creationId xmlns:p14="http://schemas.microsoft.com/office/powerpoint/2010/main" val="2831348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39</a:t>
            </a:fld>
            <a:endParaRPr lang="en-US"/>
          </a:p>
        </p:txBody>
      </p:sp>
    </p:spTree>
    <p:extLst>
      <p:ext uri="{BB962C8B-B14F-4D97-AF65-F5344CB8AC3E}">
        <p14:creationId xmlns:p14="http://schemas.microsoft.com/office/powerpoint/2010/main" val="3209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Evaluation is A way to measure if the algorithm is doing a good job, to measure the distance between its current output and its expected output. This is used as a feedback signal to adjust the way the algorithm works. This adjustment step is what we call "learning".</a:t>
            </a:r>
          </a:p>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41</a:t>
            </a:fld>
            <a:endParaRPr lang="en-US"/>
          </a:p>
        </p:txBody>
      </p:sp>
    </p:spTree>
    <p:extLst>
      <p:ext uri="{BB962C8B-B14F-4D97-AF65-F5344CB8AC3E}">
        <p14:creationId xmlns:p14="http://schemas.microsoft.com/office/powerpoint/2010/main" val="914112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p>
            <a:pPr>
              <a:defRPr/>
            </a:pPr>
            <a:fld id="{D8005031-E80C-4296-8D13-BA1CF99F88CF}" type="slidenum">
              <a:rPr lang="en-US">
                <a:solidFill>
                  <a:prstClr val="black"/>
                </a:solidFill>
              </a:rPr>
              <a:pPr>
                <a:defRPr/>
              </a:pPr>
              <a:t>42</a:t>
            </a:fld>
            <a:endParaRPr lang="en-US">
              <a:solidFill>
                <a:prstClr val="black"/>
              </a:solidFill>
            </a:endParaRPr>
          </a:p>
        </p:txBody>
      </p:sp>
    </p:spTree>
    <p:extLst>
      <p:ext uri="{BB962C8B-B14F-4D97-AF65-F5344CB8AC3E}">
        <p14:creationId xmlns:p14="http://schemas.microsoft.com/office/powerpoint/2010/main" val="91929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46</a:t>
            </a:fld>
            <a:endParaRPr lang="en-US"/>
          </a:p>
        </p:txBody>
      </p:sp>
    </p:spTree>
    <p:extLst>
      <p:ext uri="{BB962C8B-B14F-4D97-AF65-F5344CB8AC3E}">
        <p14:creationId xmlns:p14="http://schemas.microsoft.com/office/powerpoint/2010/main" val="695218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None/>
            </a:pPr>
            <a:endParaRPr lang="en-US" altLang="en-US" sz="1200" dirty="0" smtClean="0"/>
          </a:p>
        </p:txBody>
      </p:sp>
      <p:sp>
        <p:nvSpPr>
          <p:cNvPr id="4" name="Slide Number Placeholder 3"/>
          <p:cNvSpPr>
            <a:spLocks noGrp="1"/>
          </p:cNvSpPr>
          <p:nvPr>
            <p:ph type="sldNum" sz="quarter" idx="10"/>
          </p:nvPr>
        </p:nvSpPr>
        <p:spPr/>
        <p:txBody>
          <a:bodyPr/>
          <a:lstStyle/>
          <a:p>
            <a:fld id="{5FFAA897-01D4-4DE9-8FA3-DFA926F09412}" type="slidenum">
              <a:rPr lang="en-US" smtClean="0"/>
              <a:t>47</a:t>
            </a:fld>
            <a:endParaRPr lang="en-US"/>
          </a:p>
        </p:txBody>
      </p:sp>
    </p:spTree>
    <p:extLst>
      <p:ext uri="{BB962C8B-B14F-4D97-AF65-F5344CB8AC3E}">
        <p14:creationId xmlns:p14="http://schemas.microsoft.com/office/powerpoint/2010/main" val="3744104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49</a:t>
            </a:fld>
            <a:endParaRPr lang="en-US"/>
          </a:p>
        </p:txBody>
      </p:sp>
    </p:spTree>
    <p:extLst>
      <p:ext uri="{BB962C8B-B14F-4D97-AF65-F5344CB8AC3E}">
        <p14:creationId xmlns:p14="http://schemas.microsoft.com/office/powerpoint/2010/main" val="700579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51B423B0-4233-4174-B1BD-5908CFC35404}" type="slidenum">
              <a:rPr lang="en-US" smtClean="0">
                <a:latin typeface="Arial" pitchFamily="34" charset="0"/>
              </a:rPr>
              <a:pPr/>
              <a:t>51</a:t>
            </a:fld>
            <a:endParaRPr lang="en-US" smtClean="0">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2306160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62D98-FFC0-4565-84C4-AB6693738D85}" type="slidenum">
              <a:rPr lang="en-US" altLang="en-US"/>
              <a:pPr/>
              <a:t>54</a:t>
            </a:fld>
            <a:endParaRPr lang="en-US" altLang="en-US"/>
          </a:p>
        </p:txBody>
      </p:sp>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9814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Therefore, there seems to exists robust industry demand for skilled workers having competency in:		</a:t>
            </a:r>
          </a:p>
          <a:p>
            <a:pPr lvl="1"/>
            <a:r>
              <a:rPr lang="en-NZ" dirty="0" smtClean="0"/>
              <a:t>Data analytics</a:t>
            </a:r>
          </a:p>
          <a:p>
            <a:pPr lvl="1"/>
            <a:r>
              <a:rPr lang="en-NZ" dirty="0" smtClean="0"/>
              <a:t>Machine learning</a:t>
            </a:r>
          </a:p>
          <a:p>
            <a:pPr lvl="1"/>
            <a:r>
              <a:rPr lang="en-NZ" dirty="0" smtClean="0"/>
              <a:t>Big data</a:t>
            </a:r>
          </a:p>
          <a:p>
            <a:pPr lvl="1"/>
            <a:r>
              <a:rPr lang="en-NZ" dirty="0" smtClean="0"/>
              <a:t>Data science</a:t>
            </a:r>
          </a:p>
          <a:p>
            <a:pPr lvl="1"/>
            <a:r>
              <a:rPr lang="en-NZ" dirty="0" smtClean="0"/>
              <a:t>AI</a:t>
            </a:r>
          </a:p>
          <a:p>
            <a:pPr lvl="1"/>
            <a:r>
              <a:rPr lang="en-NZ" dirty="0" smtClean="0"/>
              <a:t>Deep learning</a:t>
            </a:r>
          </a:p>
        </p:txBody>
      </p:sp>
      <p:sp>
        <p:nvSpPr>
          <p:cNvPr id="4" name="Slide Number Placeholder 3"/>
          <p:cNvSpPr>
            <a:spLocks noGrp="1"/>
          </p:cNvSpPr>
          <p:nvPr>
            <p:ph type="sldNum" sz="quarter" idx="10"/>
          </p:nvPr>
        </p:nvSpPr>
        <p:spPr/>
        <p:txBody>
          <a:bodyPr/>
          <a:lstStyle/>
          <a:p>
            <a:fld id="{5FFAA897-01D4-4DE9-8FA3-DFA926F09412}" type="slidenum">
              <a:rPr lang="en-US" smtClean="0"/>
              <a:t>5</a:t>
            </a:fld>
            <a:endParaRPr lang="en-US"/>
          </a:p>
        </p:txBody>
      </p:sp>
    </p:spTree>
    <p:extLst>
      <p:ext uri="{BB962C8B-B14F-4D97-AF65-F5344CB8AC3E}">
        <p14:creationId xmlns:p14="http://schemas.microsoft.com/office/powerpoint/2010/main" val="1770473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 brain computer interface system is obviously composed of many parts (biocompatible hardware, signal processing, data storage, etc.) but machine learning algorithms that carry out inference on input data are a </a:t>
            </a:r>
            <a:r>
              <a:rPr lang="en-NZ" dirty="0" err="1" smtClean="0"/>
              <a:t>centerpiece</a:t>
            </a:r>
            <a:r>
              <a:rPr lang="en-NZ" dirty="0" smtClean="0"/>
              <a:t> of the whole system.</a:t>
            </a:r>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57</a:t>
            </a:fld>
            <a:endParaRPr lang="en-US"/>
          </a:p>
        </p:txBody>
      </p:sp>
    </p:spTree>
    <p:extLst>
      <p:ext uri="{BB962C8B-B14F-4D97-AF65-F5344CB8AC3E}">
        <p14:creationId xmlns:p14="http://schemas.microsoft.com/office/powerpoint/2010/main" val="647946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58</a:t>
            </a:fld>
            <a:endParaRPr lang="en-US"/>
          </a:p>
        </p:txBody>
      </p:sp>
    </p:spTree>
    <p:extLst>
      <p:ext uri="{BB962C8B-B14F-4D97-AF65-F5344CB8AC3E}">
        <p14:creationId xmlns:p14="http://schemas.microsoft.com/office/powerpoint/2010/main" val="4095560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59</a:t>
            </a:fld>
            <a:endParaRPr lang="en-US"/>
          </a:p>
        </p:txBody>
      </p:sp>
    </p:spTree>
    <p:extLst>
      <p:ext uri="{BB962C8B-B14F-4D97-AF65-F5344CB8AC3E}">
        <p14:creationId xmlns:p14="http://schemas.microsoft.com/office/powerpoint/2010/main" val="766951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28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E40569F-117E-4F13-9590-2A1AD0A06E5B}" type="slidenum">
              <a:rPr lang="en-US" smtClean="0"/>
              <a:pPr fontAlgn="base">
                <a:spcBef>
                  <a:spcPct val="0"/>
                </a:spcBef>
                <a:spcAft>
                  <a:spcPct val="0"/>
                </a:spcAft>
                <a:defRPr/>
              </a:pPr>
              <a:t>60</a:t>
            </a:fld>
            <a:endParaRPr lang="en-US" smtClean="0"/>
          </a:p>
        </p:txBody>
      </p:sp>
    </p:spTree>
    <p:extLst>
      <p:ext uri="{BB962C8B-B14F-4D97-AF65-F5344CB8AC3E}">
        <p14:creationId xmlns:p14="http://schemas.microsoft.com/office/powerpoint/2010/main" val="4010403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61</a:t>
            </a:fld>
            <a:endParaRPr lang="en-US"/>
          </a:p>
        </p:txBody>
      </p:sp>
    </p:spTree>
    <p:extLst>
      <p:ext uri="{BB962C8B-B14F-4D97-AF65-F5344CB8AC3E}">
        <p14:creationId xmlns:p14="http://schemas.microsoft.com/office/powerpoint/2010/main" val="551107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65</a:t>
            </a:fld>
            <a:endParaRPr lang="en-US"/>
          </a:p>
        </p:txBody>
      </p:sp>
    </p:spTree>
    <p:extLst>
      <p:ext uri="{BB962C8B-B14F-4D97-AF65-F5344CB8AC3E}">
        <p14:creationId xmlns:p14="http://schemas.microsoft.com/office/powerpoint/2010/main" val="217905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68</a:t>
            </a:fld>
            <a:endParaRPr lang="en-US"/>
          </a:p>
        </p:txBody>
      </p:sp>
    </p:spTree>
    <p:extLst>
      <p:ext uri="{BB962C8B-B14F-4D97-AF65-F5344CB8AC3E}">
        <p14:creationId xmlns:p14="http://schemas.microsoft.com/office/powerpoint/2010/main" val="1301545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69</a:t>
            </a:fld>
            <a:endParaRPr lang="en-US"/>
          </a:p>
        </p:txBody>
      </p:sp>
    </p:spTree>
    <p:extLst>
      <p:ext uri="{BB962C8B-B14F-4D97-AF65-F5344CB8AC3E}">
        <p14:creationId xmlns:p14="http://schemas.microsoft.com/office/powerpoint/2010/main" val="15561974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https://blog.floydhub.com/turning-design-mockups-into-code-with-deep-learning/</a:t>
            </a:r>
            <a:endParaRPr lang="en-NZ" dirty="0"/>
          </a:p>
        </p:txBody>
      </p:sp>
      <p:sp>
        <p:nvSpPr>
          <p:cNvPr id="4" name="Slide Number Placeholder 3"/>
          <p:cNvSpPr>
            <a:spLocks noGrp="1"/>
          </p:cNvSpPr>
          <p:nvPr>
            <p:ph type="sldNum" sz="quarter" idx="10"/>
          </p:nvPr>
        </p:nvSpPr>
        <p:spPr/>
        <p:txBody>
          <a:bodyPr/>
          <a:lstStyle/>
          <a:p>
            <a:fld id="{9221557E-A203-4180-BB09-9B5CF5F4A2AB}" type="slidenum">
              <a:rPr lang="en-NZ" smtClean="0"/>
              <a:t>71</a:t>
            </a:fld>
            <a:endParaRPr lang="en-NZ"/>
          </a:p>
        </p:txBody>
      </p:sp>
    </p:spTree>
    <p:extLst>
      <p:ext uri="{BB962C8B-B14F-4D97-AF65-F5344CB8AC3E}">
        <p14:creationId xmlns:p14="http://schemas.microsoft.com/office/powerpoint/2010/main" val="231868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72</a:t>
            </a:fld>
            <a:endParaRPr lang="en-US"/>
          </a:p>
        </p:txBody>
      </p:sp>
    </p:spTree>
    <p:extLst>
      <p:ext uri="{BB962C8B-B14F-4D97-AF65-F5344CB8AC3E}">
        <p14:creationId xmlns:p14="http://schemas.microsoft.com/office/powerpoint/2010/main" val="3209354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8</a:t>
            </a:fld>
            <a:endParaRPr lang="en-US"/>
          </a:p>
        </p:txBody>
      </p:sp>
    </p:spTree>
    <p:extLst>
      <p:ext uri="{BB962C8B-B14F-4D97-AF65-F5344CB8AC3E}">
        <p14:creationId xmlns:p14="http://schemas.microsoft.com/office/powerpoint/2010/main" val="2690221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9</a:t>
            </a:fld>
            <a:endParaRPr lang="en-US"/>
          </a:p>
        </p:txBody>
      </p:sp>
    </p:spTree>
    <p:extLst>
      <p:ext uri="{BB962C8B-B14F-4D97-AF65-F5344CB8AC3E}">
        <p14:creationId xmlns:p14="http://schemas.microsoft.com/office/powerpoint/2010/main" val="3881287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5FFAA897-01D4-4DE9-8FA3-DFA926F09412}" type="slidenum">
              <a:rPr lang="en-US" smtClean="0"/>
              <a:t>11</a:t>
            </a:fld>
            <a:endParaRPr lang="en-US"/>
          </a:p>
        </p:txBody>
      </p:sp>
    </p:spTree>
    <p:extLst>
      <p:ext uri="{BB962C8B-B14F-4D97-AF65-F5344CB8AC3E}">
        <p14:creationId xmlns:p14="http://schemas.microsoft.com/office/powerpoint/2010/main" val="2683148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D2A6BB4-F0E1-46BD-A50B-73DC05F7DFD8}" type="slidenum">
              <a:rPr lang="en-US" altLang="en-US"/>
              <a:pPr/>
              <a:t>12</a:t>
            </a:fld>
            <a:endParaRPr lang="en-US" altLang="en-US"/>
          </a:p>
        </p:txBody>
      </p:sp>
      <p:sp>
        <p:nvSpPr>
          <p:cNvPr id="9218" name="Rectangle 2"/>
          <p:cNvSpPr>
            <a:spLocks noGrp="1" noRot="1" noChangeAspect="1" noChangeArrowheads="1" noTextEdit="1"/>
          </p:cNvSpPr>
          <p:nvPr>
            <p:ph type="sldImg"/>
          </p:nvPr>
        </p:nvSpPr>
        <p:spPr>
          <a:ln cap="flat"/>
        </p:spPr>
      </p:sp>
      <p:sp>
        <p:nvSpPr>
          <p:cNvPr id="9219" name="Rectangle 3"/>
          <p:cNvSpPr>
            <a:spLocks noGrp="1" noChangeArrowheads="1"/>
          </p:cNvSpPr>
          <p:nvPr>
            <p:ph type="body" idx="1"/>
          </p:nvPr>
        </p:nvSpPr>
        <p:spPr>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Not only the amount of data being collected is getting larger, the complexity of </a:t>
            </a:r>
            <a:r>
              <a:rPr lang="en-US" dirty="0" err="1" smtClean="0">
                <a:solidFill>
                  <a:srgbClr val="FF0000"/>
                </a:solidFill>
              </a:rPr>
              <a:t>th</a:t>
            </a:r>
            <a:r>
              <a:rPr lang="en-NZ" dirty="0" smtClean="0">
                <a:solidFill>
                  <a:srgbClr val="FF0000"/>
                </a:solidFill>
              </a:rPr>
              <a:t>is</a:t>
            </a:r>
            <a:r>
              <a:rPr lang="en-US" dirty="0" smtClean="0">
                <a:solidFill>
                  <a:srgbClr val="FF0000"/>
                </a:solidFill>
              </a:rPr>
              <a:t> data is also increasing by leaps and bounds!</a:t>
            </a:r>
          </a:p>
          <a:p>
            <a:endParaRPr lang="en-US" altLang="en-US" dirty="0"/>
          </a:p>
        </p:txBody>
      </p:sp>
    </p:spTree>
    <p:extLst>
      <p:ext uri="{BB962C8B-B14F-4D97-AF65-F5344CB8AC3E}">
        <p14:creationId xmlns:p14="http://schemas.microsoft.com/office/powerpoint/2010/main" val="304750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13</a:t>
            </a:fld>
            <a:endParaRPr lang="en-US"/>
          </a:p>
        </p:txBody>
      </p:sp>
    </p:spTree>
    <p:extLst>
      <p:ext uri="{BB962C8B-B14F-4D97-AF65-F5344CB8AC3E}">
        <p14:creationId xmlns:p14="http://schemas.microsoft.com/office/powerpoint/2010/main" val="381209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05800" cy="9144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767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600200"/>
            <a:ext cx="40767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3657600" y="6553200"/>
            <a:ext cx="933450" cy="304800"/>
          </a:xfrm>
        </p:spPr>
        <p:txBody>
          <a:bodyPr/>
          <a:lstStyle>
            <a:lvl1pPr>
              <a:defRPr/>
            </a:lvl1pPr>
          </a:lstStyle>
          <a:p>
            <a:fld id="{AE9C8A6B-8843-42F7-B9BA-C65070F3B2E2}" type="slidenum">
              <a:rPr lang="en-US" altLang="en-US"/>
              <a:pPr/>
              <a:t>‹#›</a:t>
            </a:fld>
            <a:endParaRPr lang="en-US" altLang="en-US"/>
          </a:p>
        </p:txBody>
      </p:sp>
    </p:spTree>
    <p:extLst>
      <p:ext uri="{BB962C8B-B14F-4D97-AF65-F5344CB8AC3E}">
        <p14:creationId xmlns:p14="http://schemas.microsoft.com/office/powerpoint/2010/main" val="11896677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756DC17-9CF4-4ACA-968A-E5F5171360E9}" type="slidenum">
              <a:rPr lang="en-US" altLang="en-US"/>
              <a:pPr/>
              <a:t>‹#›</a:t>
            </a:fld>
            <a:endParaRPr lang="en-US" altLang="en-US"/>
          </a:p>
        </p:txBody>
      </p:sp>
    </p:spTree>
    <p:extLst>
      <p:ext uri="{BB962C8B-B14F-4D97-AF65-F5344CB8AC3E}">
        <p14:creationId xmlns:p14="http://schemas.microsoft.com/office/powerpoint/2010/main" val="188125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customXml" Target="../ink/ink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2.mp4"/><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gif"/></Relationships>
</file>

<file path=ppt/slides/_rels/slide1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Op-e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5.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6.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3.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4.png"/><Relationship Id="rId4"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6.gi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67.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72.png"/><Relationship Id="rId4"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90.png"/><Relationship Id="rId7" Type="http://schemas.openxmlformats.org/officeDocument/2006/relationships/image" Target="../media/image220.png"/><Relationship Id="rId2"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91.png"/><Relationship Id="rId9"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3" Type="http://schemas.openxmlformats.org/officeDocument/2006/relationships/image" Target="../media/image94.png"/><Relationship Id="rId3" Type="http://schemas.openxmlformats.org/officeDocument/2006/relationships/customXml" Target="../ink/ink2.xml"/><Relationship Id="rId12"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7.xml"/><Relationship Id="rId15" Type="http://schemas.openxmlformats.org/officeDocument/2006/relationships/image" Target="../media/image96.png"/><Relationship Id="rId1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10.png"/><Relationship Id="rId4" Type="http://schemas.openxmlformats.org/officeDocument/2006/relationships/image" Target="../media/image700.png"/></Relationships>
</file>

<file path=ppt/slides/_rels/slide5.xml.rels><?xml version="1.0" encoding="UTF-8" standalone="yes"?>
<Relationships xmlns="http://schemas.openxmlformats.org/package/2006/relationships"><Relationship Id="rId3" Type="http://schemas.openxmlformats.org/officeDocument/2006/relationships/hyperlink" Target="https://www.indeed.com/jobtrends" TargetMode="External"/><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audio" Target="../media/media12.m4a"/><Relationship Id="rId13" Type="http://schemas.openxmlformats.org/officeDocument/2006/relationships/image" Target="../media/image102.png"/><Relationship Id="rId3" Type="http://schemas.microsoft.com/office/2007/relationships/media" Target="../media/media10.m4a"/><Relationship Id="rId7" Type="http://schemas.microsoft.com/office/2007/relationships/media" Target="../media/media12.m4a"/><Relationship Id="rId12" Type="http://schemas.openxmlformats.org/officeDocument/2006/relationships/image" Target="../media/image10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audio" Target="../media/media11.m4a"/><Relationship Id="rId11" Type="http://schemas.openxmlformats.org/officeDocument/2006/relationships/image" Target="../media/image100.png"/><Relationship Id="rId5" Type="http://schemas.microsoft.com/office/2007/relationships/media" Target="../media/media11.m4a"/><Relationship Id="rId15" Type="http://schemas.openxmlformats.org/officeDocument/2006/relationships/image" Target="../media/image104.png"/><Relationship Id="rId10" Type="http://schemas.openxmlformats.org/officeDocument/2006/relationships/notesSlide" Target="../notesSlides/notesSlide38.xml"/><Relationship Id="rId4" Type="http://schemas.openxmlformats.org/officeDocument/2006/relationships/audio" Target="../media/media10.m4a"/><Relationship Id="rId9" Type="http://schemas.openxmlformats.org/officeDocument/2006/relationships/slideLayout" Target="../slideLayouts/slideLayout2.xml"/><Relationship Id="rId1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62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8.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94.png"/><Relationship Id="rId5" Type="http://schemas.openxmlformats.org/officeDocument/2006/relationships/image" Target="../media/image107.gif"/><Relationship Id="rId4"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0.pn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jpe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22.png"/><Relationship Id="rId4"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teams.microsoft.com/l/channel/19%3a4a7312d6b7d045ecb5333d381c973b7d%40thread.skype/IN726%2520-%2520Machine%2520Intelligence?groupId=c18b709a-5c04-4890-9c83-3963ca65b0b8&amp;tenantId=450e6824-88ab-4ad2-914d-b0f385da600c"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OPClasses2/IN726-dsmi"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2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github.com/emilwallner/Screenshot-to-code-in-Keras" TargetMode="External"/><Relationship Id="rId5" Type="http://schemas.openxmlformats.org/officeDocument/2006/relationships/image" Target="../media/image134.png"/><Relationship Id="rId4" Type="http://schemas.openxmlformats.org/officeDocument/2006/relationships/image" Target="../media/image133.gi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457200"/>
            <a:ext cx="8229600" cy="1470025"/>
          </a:xfrm>
        </p:spPr>
        <p:txBody>
          <a:bodyPr>
            <a:normAutofit fontScale="90000"/>
          </a:bodyPr>
          <a:lstStyle/>
          <a:p>
            <a:r>
              <a:rPr lang="en-NZ" dirty="0" smtClean="0"/>
              <a:t>Data Science and Machine </a:t>
            </a:r>
            <a:r>
              <a:rPr lang="en-NZ" dirty="0"/>
              <a:t>Intelligence</a:t>
            </a:r>
            <a:br>
              <a:rPr lang="en-NZ" dirty="0"/>
            </a:br>
            <a:r>
              <a:rPr lang="en-NZ" dirty="0"/>
              <a:t>IN726001</a:t>
            </a:r>
            <a:endParaRPr lang="en-US" dirty="0"/>
          </a:p>
        </p:txBody>
      </p:sp>
      <p:pic>
        <p:nvPicPr>
          <p:cNvPr id="2050" name="Picture 2" descr="Image result for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62200"/>
            <a:ext cx="664845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705600" y="6416675"/>
            <a:ext cx="2438400" cy="381000"/>
          </a:xfrm>
          <a:prstGeom prst="rect">
            <a:avLst/>
          </a:prstGeom>
          <a:noFill/>
        </p:spPr>
        <p:txBody>
          <a:bodyPr wrap="square" rtlCol="0">
            <a:spAutoFit/>
          </a:bodyPr>
          <a:lstStyle/>
          <a:p>
            <a:r>
              <a:rPr lang="en-NZ" dirty="0" smtClean="0"/>
              <a:t>Lecturer: David Rozado</a:t>
            </a:r>
            <a:endParaRPr lang="en-US" dirty="0"/>
          </a:p>
        </p:txBody>
      </p:sp>
    </p:spTree>
    <p:extLst>
      <p:ext uri="{BB962C8B-B14F-4D97-AF65-F5344CB8AC3E}">
        <p14:creationId xmlns:p14="http://schemas.microsoft.com/office/powerpoint/2010/main" val="11798021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534400" cy="487362"/>
          </a:xfrm>
        </p:spPr>
        <p:txBody>
          <a:bodyPr>
            <a:noAutofit/>
          </a:bodyPr>
          <a:lstStyle/>
          <a:p>
            <a:r>
              <a:rPr lang="en-US" sz="3200" dirty="0" smtClean="0"/>
              <a:t>What type of jobs are at risk due to Automation?</a:t>
            </a:r>
            <a:endParaRPr lang="en-US" sz="3200" dirty="0"/>
          </a:p>
        </p:txBody>
      </p:sp>
      <p:pic>
        <p:nvPicPr>
          <p:cNvPr id="1026" name="Picture 2" descr="The Changing Nature of the Australian Workforce | Speeches | RBA"/>
          <p:cNvPicPr>
            <a:picLocks noChangeAspect="1" noChangeArrowheads="1"/>
          </p:cNvPicPr>
          <p:nvPr/>
        </p:nvPicPr>
        <p:blipFill rotWithShape="1">
          <a:blip r:embed="rId2">
            <a:extLst>
              <a:ext uri="{28A0092B-C50C-407E-A947-70E740481C1C}">
                <a14:useLocalDpi xmlns:a14="http://schemas.microsoft.com/office/drawing/2010/main" val="0"/>
              </a:ext>
            </a:extLst>
          </a:blip>
          <a:srcRect t="6301"/>
          <a:stretch/>
        </p:blipFill>
        <p:spPr bwMode="auto">
          <a:xfrm>
            <a:off x="1333500" y="1705015"/>
            <a:ext cx="6477000" cy="49811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90600" y="1181795"/>
            <a:ext cx="7577074" cy="523220"/>
          </a:xfrm>
          <a:prstGeom prst="rect">
            <a:avLst/>
          </a:prstGeom>
        </p:spPr>
        <p:txBody>
          <a:bodyPr wrap="none">
            <a:spAutoFit/>
          </a:bodyPr>
          <a:lstStyle/>
          <a:p>
            <a:r>
              <a:rPr lang="en-US" sz="2800" dirty="0"/>
              <a:t>Occupational share of US </a:t>
            </a:r>
            <a:r>
              <a:rPr lang="en-US" sz="2800" dirty="0" smtClean="0"/>
              <a:t>employment by skill type</a:t>
            </a:r>
            <a:endParaRPr lang="en-US" sz="2800" dirty="0"/>
          </a:p>
        </p:txBody>
      </p:sp>
    </p:spTree>
    <p:extLst>
      <p:ext uri="{BB962C8B-B14F-4D97-AF65-F5344CB8AC3E}">
        <p14:creationId xmlns:p14="http://schemas.microsoft.com/office/powerpoint/2010/main" val="9363339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639762"/>
          </a:xfrm>
        </p:spPr>
        <p:txBody>
          <a:bodyPr>
            <a:noAutofit/>
          </a:bodyPr>
          <a:lstStyle/>
          <a:p>
            <a:r>
              <a:rPr lang="en-NZ" sz="1600" dirty="0"/>
              <a:t>The types of tasks where humans are expected to have enduring cognitive advantages over computers tend to be described as ‘non-routine’ and include creativity, initiative, leadership </a:t>
            </a:r>
            <a:r>
              <a:rPr lang="en-NZ" sz="1600" dirty="0" smtClean="0"/>
              <a:t>and empathy</a:t>
            </a:r>
            <a:endParaRPr lang="en-NZ" sz="1600" dirty="0"/>
          </a:p>
        </p:txBody>
      </p:sp>
      <p:pic>
        <p:nvPicPr>
          <p:cNvPr id="4" name="Picture 3"/>
          <p:cNvPicPr>
            <a:picLocks noChangeAspect="1"/>
          </p:cNvPicPr>
          <p:nvPr/>
        </p:nvPicPr>
        <p:blipFill>
          <a:blip r:embed="rId3"/>
          <a:stretch>
            <a:fillRect/>
          </a:stretch>
        </p:blipFill>
        <p:spPr>
          <a:xfrm>
            <a:off x="6210869" y="1203960"/>
            <a:ext cx="2902651" cy="2438400"/>
          </a:xfrm>
          <a:prstGeom prst="rect">
            <a:avLst/>
          </a:prstGeom>
        </p:spPr>
      </p:pic>
      <p:pic>
        <p:nvPicPr>
          <p:cNvPr id="5" name="Picture 4"/>
          <p:cNvPicPr>
            <a:picLocks noChangeAspect="1"/>
          </p:cNvPicPr>
          <p:nvPr/>
        </p:nvPicPr>
        <p:blipFill>
          <a:blip r:embed="rId4"/>
          <a:stretch>
            <a:fillRect/>
          </a:stretch>
        </p:blipFill>
        <p:spPr>
          <a:xfrm>
            <a:off x="0" y="1219200"/>
            <a:ext cx="5954627" cy="5486400"/>
          </a:xfrm>
          <a:prstGeom prst="rect">
            <a:avLst/>
          </a:prstGeom>
        </p:spPr>
      </p:pic>
      <p:pic>
        <p:nvPicPr>
          <p:cNvPr id="6" name="Picture 5"/>
          <p:cNvPicPr>
            <a:picLocks noChangeAspect="1"/>
          </p:cNvPicPr>
          <p:nvPr/>
        </p:nvPicPr>
        <p:blipFill rotWithShape="1">
          <a:blip r:embed="rId5"/>
          <a:srcRect b="3724"/>
          <a:stretch/>
        </p:blipFill>
        <p:spPr>
          <a:xfrm>
            <a:off x="6386459" y="3657600"/>
            <a:ext cx="2612192" cy="3200400"/>
          </a:xfrm>
          <a:prstGeom prst="rect">
            <a:avLst/>
          </a:prstGeom>
        </p:spPr>
      </p:pic>
    </p:spTree>
    <p:extLst>
      <p:ext uri="{BB962C8B-B14F-4D97-AF65-F5344CB8AC3E}">
        <p14:creationId xmlns:p14="http://schemas.microsoft.com/office/powerpoint/2010/main" val="14183569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04800" y="248743"/>
            <a:ext cx="8686801" cy="914400"/>
          </a:xfrm>
          <a:noFill/>
          <a:ln/>
        </p:spPr>
        <p:txBody>
          <a:bodyPr lIns="92075" tIns="46038" rIns="92075" bIns="46038" anchor="b">
            <a:noAutofit/>
          </a:bodyPr>
          <a:lstStyle/>
          <a:p>
            <a:r>
              <a:rPr lang="en-US" sz="3200" dirty="0"/>
              <a:t>Why has machine learning become </a:t>
            </a:r>
            <a:r>
              <a:rPr lang="en-US" sz="3200" dirty="0" smtClean="0"/>
              <a:t>very relevant </a:t>
            </a:r>
            <a:r>
              <a:rPr lang="en-US" sz="3200" dirty="0"/>
              <a:t>recently</a:t>
            </a:r>
            <a:r>
              <a:rPr lang="en-NZ" sz="3200" dirty="0" smtClean="0"/>
              <a:t>? Mainly due to the confluence of 3 factors</a:t>
            </a:r>
            <a:endParaRPr lang="en-US" altLang="en-US" sz="3200" dirty="0"/>
          </a:p>
        </p:txBody>
      </p:sp>
      <p:sp>
        <p:nvSpPr>
          <p:cNvPr id="8195" name="Rectangle 3"/>
          <p:cNvSpPr>
            <a:spLocks noGrp="1" noChangeArrowheads="1"/>
          </p:cNvSpPr>
          <p:nvPr>
            <p:ph type="body" sz="half" idx="1"/>
          </p:nvPr>
        </p:nvSpPr>
        <p:spPr>
          <a:xfrm>
            <a:off x="0" y="1600199"/>
            <a:ext cx="4533900" cy="5198099"/>
          </a:xfrm>
          <a:noFill/>
          <a:ln/>
        </p:spPr>
        <p:txBody>
          <a:bodyPr lIns="92075" tIns="46038" rIns="92075" bIns="46038">
            <a:normAutofit fontScale="85000" lnSpcReduction="20000"/>
          </a:bodyPr>
          <a:lstStyle/>
          <a:p>
            <a:r>
              <a:rPr lang="en-US" altLang="en-US" sz="2400" dirty="0" smtClean="0"/>
              <a:t>More </a:t>
            </a:r>
            <a:r>
              <a:rPr lang="en-US" altLang="en-US" sz="2400" dirty="0"/>
              <a:t>data is </a:t>
            </a:r>
            <a:r>
              <a:rPr lang="en-US" altLang="en-US" sz="2400" dirty="0" smtClean="0"/>
              <a:t>being generated than ever before (</a:t>
            </a:r>
            <a:r>
              <a:rPr lang="en-US" sz="2400" dirty="0"/>
              <a:t>Data </a:t>
            </a:r>
            <a:r>
              <a:rPr lang="en-NZ" sz="2400" dirty="0" smtClean="0"/>
              <a:t>flood</a:t>
            </a:r>
            <a:r>
              <a:rPr lang="en-US" altLang="en-US" sz="2400" dirty="0" smtClean="0"/>
              <a:t>):</a:t>
            </a:r>
            <a:endParaRPr lang="en-US" altLang="en-US" sz="2400" dirty="0"/>
          </a:p>
          <a:p>
            <a:pPr lvl="1"/>
            <a:r>
              <a:rPr lang="en-US" altLang="en-US" sz="2100" dirty="0" smtClean="0"/>
              <a:t>Digitalization </a:t>
            </a:r>
            <a:r>
              <a:rPr lang="en-US" altLang="en-US" sz="2100" dirty="0"/>
              <a:t>of </a:t>
            </a:r>
            <a:r>
              <a:rPr lang="en-US" altLang="en-US" sz="2100" dirty="0" smtClean="0"/>
              <a:t>information</a:t>
            </a:r>
          </a:p>
          <a:p>
            <a:pPr lvl="2"/>
            <a:r>
              <a:rPr lang="en-US" altLang="en-US" sz="1800" dirty="0" smtClean="0"/>
              <a:t>Banking</a:t>
            </a:r>
          </a:p>
          <a:p>
            <a:pPr lvl="2"/>
            <a:r>
              <a:rPr lang="en-US" altLang="en-US" sz="1800" dirty="0" smtClean="0"/>
              <a:t>Telecommunications</a:t>
            </a:r>
          </a:p>
          <a:p>
            <a:pPr lvl="2"/>
            <a:r>
              <a:rPr lang="en-NZ" altLang="en-US" sz="1800" dirty="0" smtClean="0"/>
              <a:t>Media</a:t>
            </a:r>
            <a:endParaRPr lang="en-US" altLang="en-US" sz="1800" dirty="0" smtClean="0"/>
          </a:p>
          <a:p>
            <a:pPr lvl="2"/>
            <a:r>
              <a:rPr lang="en-US" altLang="en-US" sz="1800" dirty="0" smtClean="0"/>
              <a:t>...</a:t>
            </a:r>
            <a:endParaRPr lang="en-US" altLang="en-US" sz="1800" dirty="0"/>
          </a:p>
          <a:p>
            <a:pPr lvl="1"/>
            <a:r>
              <a:rPr lang="en-US" altLang="en-US" sz="2100" dirty="0" smtClean="0"/>
              <a:t>Sensor </a:t>
            </a:r>
            <a:r>
              <a:rPr lang="en-US" altLang="en-US" sz="2100" dirty="0"/>
              <a:t>networks</a:t>
            </a:r>
          </a:p>
          <a:p>
            <a:pPr lvl="1"/>
            <a:r>
              <a:rPr lang="en-US" altLang="en-US" sz="2100" dirty="0" smtClean="0"/>
              <a:t>Scientific </a:t>
            </a:r>
            <a:r>
              <a:rPr lang="en-US" altLang="en-US" sz="2100" dirty="0"/>
              <a:t>data: astronomy, biology, </a:t>
            </a:r>
            <a:r>
              <a:rPr lang="en-US" altLang="en-US" sz="2100" dirty="0" smtClean="0"/>
              <a:t>sociology</a:t>
            </a:r>
            <a:endParaRPr lang="en-US" altLang="en-US" sz="2100" dirty="0"/>
          </a:p>
          <a:p>
            <a:pPr lvl="1"/>
            <a:r>
              <a:rPr lang="en-US" altLang="en-US" sz="2100" dirty="0" smtClean="0"/>
              <a:t>Web</a:t>
            </a:r>
          </a:p>
          <a:p>
            <a:pPr lvl="1"/>
            <a:endParaRPr lang="en-US" altLang="en-US" sz="2100" dirty="0" smtClean="0"/>
          </a:p>
          <a:p>
            <a:r>
              <a:rPr lang="en-NZ" altLang="en-US" sz="2500" dirty="0" smtClean="0"/>
              <a:t>Advances in hardware provide increased computational capability</a:t>
            </a:r>
          </a:p>
          <a:p>
            <a:pPr lvl="1"/>
            <a:r>
              <a:rPr lang="en-NZ" altLang="en-US" sz="2100" dirty="0" smtClean="0"/>
              <a:t>GPUs</a:t>
            </a:r>
          </a:p>
          <a:p>
            <a:endParaRPr lang="en-NZ" altLang="en-US" sz="2500" dirty="0" smtClean="0"/>
          </a:p>
          <a:p>
            <a:r>
              <a:rPr lang="en-NZ" altLang="en-US" sz="2500" dirty="0" smtClean="0"/>
              <a:t>Theoretical breakthroughs</a:t>
            </a:r>
          </a:p>
          <a:p>
            <a:pPr lvl="1"/>
            <a:r>
              <a:rPr lang="en-NZ" altLang="en-US" sz="2100" dirty="0" smtClean="0"/>
              <a:t>Deep learning</a:t>
            </a:r>
            <a:endParaRPr lang="en-US" altLang="en-US" sz="2100" dirty="0" smtClean="0"/>
          </a:p>
          <a:p>
            <a:endParaRPr lang="ru-RU" altLang="en-US" sz="2500" dirty="0"/>
          </a:p>
        </p:txBody>
      </p:sp>
      <p:pic>
        <p:nvPicPr>
          <p:cNvPr id="3076" name="Picture 4" descr="Image result for GP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3929433"/>
            <a:ext cx="2353733" cy="16331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lex 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289" y="5562515"/>
            <a:ext cx="3867150" cy="123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rozado\Desktop\BigDataChart.png"/>
          <p:cNvPicPr>
            <a:picLocks noChangeAspect="1" noChangeArrowheads="1"/>
          </p:cNvPicPr>
          <p:nvPr/>
        </p:nvPicPr>
        <p:blipFill rotWithShape="1">
          <a:blip r:embed="rId5">
            <a:extLst>
              <a:ext uri="{28A0092B-C50C-407E-A947-70E740481C1C}">
                <a14:useLocalDpi xmlns:a14="http://schemas.microsoft.com/office/drawing/2010/main" val="0"/>
              </a:ext>
            </a:extLst>
          </a:blip>
          <a:srcRect t="17927"/>
          <a:stretch/>
        </p:blipFill>
        <p:spPr bwMode="auto">
          <a:xfrm>
            <a:off x="4114800" y="1295400"/>
            <a:ext cx="4967910" cy="260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11429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00" name="WordArt 16"/>
          <p:cNvSpPr>
            <a:spLocks noChangeArrowheads="1" noChangeShapeType="1" noTextEdit="1"/>
          </p:cNvSpPr>
          <p:nvPr/>
        </p:nvSpPr>
        <p:spPr bwMode="auto">
          <a:xfrm rot="5400000">
            <a:off x="7917654" y="3975912"/>
            <a:ext cx="609600" cy="457201"/>
          </a:xfrm>
          <a:prstGeom prst="rect">
            <a:avLst/>
          </a:prstGeom>
          <a:extLst>
            <a:ext uri="{AF507438-7753-43E0-B8FC-AC1667EBCBE1}">
              <a14:hiddenEffects xmlns:a14="http://schemas.microsoft.com/office/drawing/2010/main">
                <a:effectLst/>
              </a14:hiddenEffects>
            </a:ext>
          </a:extLst>
        </p:spPr>
        <p:txBody>
          <a:bodyPr vert="wordArtVert" wrap="none" fromWordArt="1">
            <a:prstTxWarp prst="textPlain">
              <a:avLst>
                <a:gd name="adj" fmla="val 50000"/>
              </a:avLst>
            </a:prstTxWarp>
            <a:scene3d>
              <a:camera prst="legacyPerspectiveFront">
                <a:rot lat="20639999" lon="20699999" rev="0"/>
              </a:camera>
              <a:lightRig rig="legacyNormal3" dir="l"/>
            </a:scene3d>
            <a:sp3d extrusionH="201600" prstMaterial="legacyPlastic">
              <a:extrusionClr>
                <a:srgbClr val="FF9966"/>
              </a:extrusionClr>
            </a:sp3d>
          </a:bodyPr>
          <a:lstStyle/>
          <a:p>
            <a:pPr fontAlgn="auto"/>
            <a:r>
              <a:rPr lang="en-US" sz="3600" kern="10" dirty="0">
                <a:ln w="9525">
                  <a:round/>
                  <a:headEnd/>
                  <a:tailEnd/>
                </a:ln>
                <a:gradFill rotWithShape="0">
                  <a:gsLst>
                    <a:gs pos="0">
                      <a:srgbClr val="FF0000"/>
                    </a:gs>
                    <a:gs pos="100000">
                      <a:srgbClr val="FF0000">
                        <a:gamma/>
                        <a:shade val="46275"/>
                        <a:invGamma/>
                      </a:srgbClr>
                    </a:gs>
                  </a:gsLst>
                  <a:lin ang="0" scaled="1"/>
                </a:gradFill>
                <a:latin typeface="Arial Black"/>
              </a:rPr>
              <a:t>?</a:t>
            </a:r>
          </a:p>
        </p:txBody>
      </p:sp>
      <p:sp>
        <p:nvSpPr>
          <p:cNvPr id="144402" name="Text Box 18"/>
          <p:cNvSpPr txBox="1">
            <a:spLocks noChangeArrowheads="1"/>
          </p:cNvSpPr>
          <p:nvPr/>
        </p:nvSpPr>
        <p:spPr bwMode="auto">
          <a:xfrm>
            <a:off x="7562849" y="6284180"/>
            <a:ext cx="17287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en-US" altLang="en-US" sz="2800" b="0" dirty="0">
                <a:solidFill>
                  <a:srgbClr val="FF0000"/>
                </a:solidFill>
                <a:latin typeface="Arial" pitchFamily="34" charset="0"/>
              </a:rPr>
              <a:t>Answer</a:t>
            </a:r>
          </a:p>
        </p:txBody>
      </p:sp>
      <p:sp>
        <p:nvSpPr>
          <p:cNvPr id="144406" name="Text Box 22"/>
          <p:cNvSpPr txBox="1">
            <a:spLocks noChangeArrowheads="1"/>
          </p:cNvSpPr>
          <p:nvPr/>
        </p:nvSpPr>
        <p:spPr bwMode="auto">
          <a:xfrm>
            <a:off x="7655719" y="3411080"/>
            <a:ext cx="17287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en-US" altLang="en-US" sz="2800" b="0" dirty="0">
                <a:solidFill>
                  <a:srgbClr val="FF0000"/>
                </a:solidFill>
                <a:latin typeface="Arial" pitchFamily="34" charset="0"/>
              </a:rPr>
              <a:t>Query</a:t>
            </a:r>
          </a:p>
        </p:txBody>
      </p:sp>
      <p:sp>
        <p:nvSpPr>
          <p:cNvPr id="2" name="Rectangle 1"/>
          <p:cNvSpPr/>
          <p:nvPr/>
        </p:nvSpPr>
        <p:spPr>
          <a:xfrm>
            <a:off x="4267200" y="1414574"/>
            <a:ext cx="5562600" cy="646331"/>
          </a:xfrm>
          <a:prstGeom prst="rect">
            <a:avLst/>
          </a:prstGeom>
        </p:spPr>
        <p:txBody>
          <a:bodyPr wrap="square">
            <a:spAutoFit/>
          </a:bodyPr>
          <a:lstStyle/>
          <a:p>
            <a:r>
              <a:rPr lang="en-US" altLang="en-US" dirty="0"/>
              <a:t>Core idea of machine learning: </a:t>
            </a:r>
            <a:endParaRPr lang="en-US" altLang="en-US" dirty="0" smtClean="0"/>
          </a:p>
          <a:p>
            <a:r>
              <a:rPr lang="en-US" altLang="en-US" dirty="0" smtClean="0">
                <a:solidFill>
                  <a:srgbClr val="FF0000"/>
                </a:solidFill>
              </a:rPr>
              <a:t>learning </a:t>
            </a:r>
            <a:r>
              <a:rPr lang="en-US" altLang="en-US" dirty="0">
                <a:solidFill>
                  <a:srgbClr val="FF0000"/>
                </a:solidFill>
              </a:rPr>
              <a:t>from </a:t>
            </a:r>
            <a:r>
              <a:rPr lang="en-US" altLang="en-US" dirty="0" smtClean="0">
                <a:solidFill>
                  <a:srgbClr val="FF0000"/>
                </a:solidFill>
              </a:rPr>
              <a:t>data </a:t>
            </a:r>
            <a:r>
              <a:rPr lang="en-US" altLang="en-US" dirty="0" smtClean="0">
                <a:sym typeface="Wingdings" panose="05000000000000000000" pitchFamily="2" charset="2"/>
              </a:rPr>
              <a:t></a:t>
            </a:r>
            <a:r>
              <a:rPr lang="en-US" altLang="en-US" dirty="0" smtClean="0">
                <a:solidFill>
                  <a:srgbClr val="FF0000"/>
                </a:solidFill>
                <a:sym typeface="Wingdings" panose="05000000000000000000" pitchFamily="2" charset="2"/>
              </a:rPr>
              <a:t> </a:t>
            </a:r>
            <a:r>
              <a:rPr lang="en-US" altLang="en-US" dirty="0" smtClean="0"/>
              <a:t>So </a:t>
            </a:r>
            <a:r>
              <a:rPr lang="en-US" altLang="en-US" dirty="0"/>
              <a:t>predictions </a:t>
            </a:r>
            <a:r>
              <a:rPr lang="en-US" altLang="en-US" dirty="0" smtClean="0"/>
              <a:t>can </a:t>
            </a:r>
            <a:r>
              <a:rPr lang="en-US" altLang="en-US" dirty="0"/>
              <a:t>be made</a:t>
            </a:r>
          </a:p>
        </p:txBody>
      </p:sp>
      <p:pic>
        <p:nvPicPr>
          <p:cNvPr id="2050" name="Picture 2" descr="Image result for machine learning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743200"/>
            <a:ext cx="639127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l="75428" t="33599" b="19970"/>
          <a:stretch/>
        </p:blipFill>
        <p:spPr>
          <a:xfrm>
            <a:off x="4953000" y="5841507"/>
            <a:ext cx="685800" cy="493883"/>
          </a:xfrm>
          <a:prstGeom prst="rect">
            <a:avLst/>
          </a:prstGeom>
        </p:spPr>
      </p:pic>
      <p:pic>
        <p:nvPicPr>
          <p:cNvPr id="10" name="Picture 9"/>
          <p:cNvPicPr>
            <a:picLocks noChangeAspect="1"/>
          </p:cNvPicPr>
          <p:nvPr/>
        </p:nvPicPr>
        <p:blipFill rotWithShape="1">
          <a:blip r:embed="rId4"/>
          <a:srcRect t="12632" r="63034"/>
          <a:stretch/>
        </p:blipFill>
        <p:spPr>
          <a:xfrm>
            <a:off x="1208327" y="1143000"/>
            <a:ext cx="1468389" cy="1322632"/>
          </a:xfrm>
          <a:prstGeom prst="rect">
            <a:avLst/>
          </a:prstGeom>
        </p:spPr>
      </p:pic>
      <p:sp>
        <p:nvSpPr>
          <p:cNvPr id="3" name="TextBox 2"/>
          <p:cNvSpPr txBox="1"/>
          <p:nvPr/>
        </p:nvSpPr>
        <p:spPr>
          <a:xfrm>
            <a:off x="1371600" y="914400"/>
            <a:ext cx="1447800" cy="369332"/>
          </a:xfrm>
          <a:prstGeom prst="rect">
            <a:avLst/>
          </a:prstGeom>
          <a:noFill/>
        </p:spPr>
        <p:txBody>
          <a:bodyPr wrap="square" rtlCol="0">
            <a:spAutoFit/>
          </a:bodyPr>
          <a:lstStyle/>
          <a:p>
            <a:r>
              <a:rPr lang="en-NZ" dirty="0" smtClean="0"/>
              <a:t>Raw data</a:t>
            </a:r>
            <a:endParaRPr lang="en-US" dirty="0"/>
          </a:p>
        </p:txBody>
      </p:sp>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3190107" y="4272116"/>
              <a:ext cx="6480" cy="8280"/>
            </p14:xfrm>
          </p:contentPart>
        </mc:Choice>
        <mc:Fallback xmlns="">
          <p:pic>
            <p:nvPicPr>
              <p:cNvPr id="6" name="Ink 5"/>
              <p:cNvPicPr/>
              <p:nvPr/>
            </p:nvPicPr>
            <p:blipFill>
              <a:blip r:embed="rId6"/>
              <a:stretch>
                <a:fillRect/>
              </a:stretch>
            </p:blipFill>
            <p:spPr>
              <a:xfrm>
                <a:off x="3185427" y="4266356"/>
                <a:ext cx="18000" cy="20880"/>
              </a:xfrm>
              <a:prstGeom prst="rect">
                <a:avLst/>
              </a:prstGeom>
            </p:spPr>
          </p:pic>
        </mc:Fallback>
      </mc:AlternateContent>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0700" y="2471626"/>
            <a:ext cx="304800" cy="290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3500" y="-53824"/>
            <a:ext cx="8928100" cy="923330"/>
          </a:xfrm>
          <a:prstGeom prst="rect">
            <a:avLst/>
          </a:prstGeom>
        </p:spPr>
        <p:txBody>
          <a:bodyPr wrap="square">
            <a:spAutoFit/>
          </a:bodyPr>
          <a:lstStyle/>
          <a:p>
            <a:pPr marL="285750" indent="-285750">
              <a:buFont typeface="Arial" panose="020B0604020202020204" pitchFamily="34" charset="0"/>
              <a:buChar char="•"/>
            </a:pPr>
            <a:r>
              <a:rPr lang="en-NZ" dirty="0"/>
              <a:t>Today, social institutions (companies, government agencies, NGOs, scientific labs, </a:t>
            </a:r>
            <a:r>
              <a:rPr lang="en-NZ" dirty="0" err="1"/>
              <a:t>etc</a:t>
            </a:r>
            <a:r>
              <a:rPr lang="en-NZ" dirty="0"/>
              <a:t>) collect large amounts of </a:t>
            </a:r>
            <a:r>
              <a:rPr lang="en-NZ" dirty="0" smtClean="0"/>
              <a:t>data</a:t>
            </a:r>
          </a:p>
          <a:p>
            <a:pPr marL="285750" indent="-285750">
              <a:buFont typeface="Arial" panose="020B0604020202020204" pitchFamily="34" charset="0"/>
              <a:buChar char="•"/>
            </a:pPr>
            <a:r>
              <a:rPr lang="en-US" dirty="0" smtClean="0"/>
              <a:t>What </a:t>
            </a:r>
            <a:r>
              <a:rPr lang="en-US" dirty="0"/>
              <a:t>can be do with all </a:t>
            </a:r>
            <a:r>
              <a:rPr lang="en-NZ" dirty="0"/>
              <a:t>that </a:t>
            </a:r>
            <a:r>
              <a:rPr lang="en-US" dirty="0"/>
              <a:t>data</a:t>
            </a:r>
            <a:r>
              <a:rPr lang="en-NZ" dirty="0"/>
              <a:t>?</a:t>
            </a:r>
            <a:endParaRPr lang="en-US" dirty="0"/>
          </a:p>
        </p:txBody>
      </p:sp>
      <p:sp>
        <p:nvSpPr>
          <p:cNvPr id="5" name="Rectangle 4"/>
          <p:cNvSpPr/>
          <p:nvPr/>
        </p:nvSpPr>
        <p:spPr>
          <a:xfrm>
            <a:off x="38100" y="5906839"/>
            <a:ext cx="4914900" cy="1384995"/>
          </a:xfrm>
          <a:prstGeom prst="rect">
            <a:avLst/>
          </a:prstGeom>
        </p:spPr>
        <p:txBody>
          <a:bodyPr wrap="square">
            <a:spAutoFit/>
          </a:bodyPr>
          <a:lstStyle/>
          <a:p>
            <a:r>
              <a:rPr lang="en-NZ" sz="1400" dirty="0"/>
              <a:t>The potential to analyse such data, and make better </a:t>
            </a:r>
            <a:r>
              <a:rPr lang="en-NZ" sz="1400" dirty="0" smtClean="0"/>
              <a:t>decisions/predictions </a:t>
            </a:r>
            <a:r>
              <a:rPr lang="en-NZ" sz="1400" dirty="0"/>
              <a:t>based on the outcome of the analysis or to automate data dependent processes is one of the main motivations for the usage of AI tools</a:t>
            </a:r>
          </a:p>
          <a:p>
            <a:endParaRPr lang="en-NZ" sz="1400" dirty="0"/>
          </a:p>
          <a:p>
            <a:endParaRPr lang="en-US" sz="1400" dirty="0"/>
          </a:p>
        </p:txBody>
      </p:sp>
    </p:spTree>
    <p:extLst>
      <p:ext uri="{BB962C8B-B14F-4D97-AF65-F5344CB8AC3E}">
        <p14:creationId xmlns:p14="http://schemas.microsoft.com/office/powerpoint/2010/main" val="375310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402"/>
                                        </p:tgtEl>
                                        <p:attrNameLst>
                                          <p:attrName>style.visibility</p:attrName>
                                        </p:attrNameLst>
                                      </p:cBhvr>
                                      <p:to>
                                        <p:strVal val="visible"/>
                                      </p:to>
                                    </p:set>
                                    <p:animEffect transition="in" filter="fade">
                                      <p:cBhvr>
                                        <p:cTn id="13" dur="500"/>
                                        <p:tgtEl>
                                          <p:spTgt spid="14440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4400"/>
                                        </p:tgtEl>
                                        <p:attrNameLst>
                                          <p:attrName>style.visibility</p:attrName>
                                        </p:attrNameLst>
                                      </p:cBhvr>
                                      <p:to>
                                        <p:strVal val="visible"/>
                                      </p:to>
                                    </p:set>
                                    <p:animEffect transition="in" filter="fade">
                                      <p:cBhvr>
                                        <p:cTn id="16" dur="500"/>
                                        <p:tgtEl>
                                          <p:spTgt spid="14440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4406"/>
                                        </p:tgtEl>
                                        <p:attrNameLst>
                                          <p:attrName>style.visibility</p:attrName>
                                        </p:attrNameLst>
                                      </p:cBhvr>
                                      <p:to>
                                        <p:strVal val="visible"/>
                                      </p:to>
                                    </p:set>
                                    <p:animEffect transition="in" filter="fade">
                                      <p:cBhvr>
                                        <p:cTn id="19" dur="500"/>
                                        <p:tgtEl>
                                          <p:spTgt spid="1444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00" grpId="0"/>
      <p:bldP spid="144402" grpId="0"/>
      <p:bldP spid="144406" grpId="0"/>
      <p:bldP spid="2"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199" y="274638"/>
            <a:ext cx="8604955" cy="1143000"/>
          </a:xfrm>
        </p:spPr>
        <p:txBody>
          <a:bodyPr>
            <a:normAutofit fontScale="90000"/>
          </a:bodyPr>
          <a:lstStyle/>
          <a:p>
            <a:r>
              <a:rPr lang="en-US" altLang="en-US" dirty="0" smtClean="0"/>
              <a:t>Why can learning be actually achieved?</a:t>
            </a:r>
            <a:endParaRPr lang="en-US" altLang="en-US" dirty="0"/>
          </a:p>
        </p:txBody>
      </p:sp>
      <p:sp>
        <p:nvSpPr>
          <p:cNvPr id="3075" name="Rectangle 3"/>
          <p:cNvSpPr>
            <a:spLocks noGrp="1" noChangeArrowheads="1"/>
          </p:cNvSpPr>
          <p:nvPr>
            <p:ph type="body" idx="1"/>
          </p:nvPr>
        </p:nvSpPr>
        <p:spPr>
          <a:xfrm>
            <a:off x="457200" y="1295401"/>
            <a:ext cx="8229600" cy="2514600"/>
          </a:xfrm>
        </p:spPr>
        <p:txBody>
          <a:bodyPr>
            <a:normAutofit fontScale="92500"/>
          </a:bodyPr>
          <a:lstStyle/>
          <a:p>
            <a:r>
              <a:rPr lang="en-US" dirty="0" smtClean="0"/>
              <a:t>We can not </a:t>
            </a:r>
            <a:r>
              <a:rPr lang="en-US" dirty="0"/>
              <a:t>learn anything about the world, if there would not be </a:t>
            </a:r>
            <a:r>
              <a:rPr lang="en-NZ" dirty="0"/>
              <a:t>structure in the universe</a:t>
            </a:r>
            <a:endParaRPr lang="en-US" altLang="en-US" dirty="0"/>
          </a:p>
          <a:p>
            <a:pPr lvl="1"/>
            <a:r>
              <a:rPr lang="en-US" dirty="0" smtClean="0"/>
              <a:t>What is structure?</a:t>
            </a:r>
            <a:r>
              <a:rPr lang="en-US" dirty="0" smtClean="0">
                <a:solidFill>
                  <a:srgbClr val="FF0000"/>
                </a:solidFill>
              </a:rPr>
              <a:t> Patterns</a:t>
            </a:r>
            <a:r>
              <a:rPr lang="en-US" dirty="0" smtClean="0"/>
              <a:t>, </a:t>
            </a:r>
            <a:r>
              <a:rPr lang="en-NZ" dirty="0" smtClean="0"/>
              <a:t>regularities</a:t>
            </a:r>
            <a:r>
              <a:rPr lang="en-NZ" dirty="0"/>
              <a:t>, </a:t>
            </a:r>
            <a:r>
              <a:rPr lang="en-NZ" dirty="0" smtClean="0"/>
              <a:t>motifs, schemes, plans, configurations, formats, congruities, orders, periodicities, recurrences, rhythms… </a:t>
            </a:r>
            <a:endParaRPr lang="en-US" altLang="en-US" dirty="0"/>
          </a:p>
        </p:txBody>
      </p:sp>
      <p:pic>
        <p:nvPicPr>
          <p:cNvPr id="3" name="patter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23835" y="3962400"/>
            <a:ext cx="4338319" cy="2438400"/>
          </a:xfrm>
          <a:prstGeom prst="rect">
            <a:avLst/>
          </a:prstGeom>
        </p:spPr>
      </p:pic>
      <p:pic>
        <p:nvPicPr>
          <p:cNvPr id="5" name="nois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52400" y="3962400"/>
            <a:ext cx="4328160" cy="2438400"/>
          </a:xfrm>
          <a:prstGeom prst="rect">
            <a:avLst/>
          </a:prstGeom>
        </p:spPr>
      </p:pic>
    </p:spTree>
    <p:extLst>
      <p:ext uri="{BB962C8B-B14F-4D97-AF65-F5344CB8AC3E}">
        <p14:creationId xmlns:p14="http://schemas.microsoft.com/office/powerpoint/2010/main" val="39857930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noGrp="1" noChangeArrowheads="1"/>
          </p:cNvSpPr>
          <p:nvPr>
            <p:ph type="title"/>
          </p:nvPr>
        </p:nvSpPr>
        <p:spPr/>
        <p:txBody>
          <a:bodyPr/>
          <a:lstStyle/>
          <a:p>
            <a:r>
              <a:rPr lang="en-US" altLang="en-US"/>
              <a:t>What are Patterns? </a:t>
            </a:r>
          </a:p>
        </p:txBody>
      </p:sp>
      <p:sp>
        <p:nvSpPr>
          <p:cNvPr id="4099" name="Rectangle 3"/>
          <p:cNvSpPr>
            <a:spLocks noGrp="1" noChangeArrowheads="1"/>
          </p:cNvSpPr>
          <p:nvPr>
            <p:ph type="body" sz="half" idx="1"/>
          </p:nvPr>
        </p:nvSpPr>
        <p:spPr>
          <a:xfrm>
            <a:off x="457200" y="1219200"/>
            <a:ext cx="8229600" cy="4906963"/>
          </a:xfrm>
        </p:spPr>
        <p:txBody>
          <a:bodyPr/>
          <a:lstStyle/>
          <a:p>
            <a:r>
              <a:rPr lang="en-US" altLang="en-US" sz="2800" dirty="0" smtClean="0"/>
              <a:t>Physical Laws that govern the functioning of the universe generate patterns</a:t>
            </a:r>
          </a:p>
          <a:p>
            <a:pPr lvl="1"/>
            <a:r>
              <a:rPr lang="en-US" altLang="en-US" sz="1800" dirty="0" smtClean="0"/>
              <a:t>Physics, chemistry, optics,…</a:t>
            </a:r>
            <a:endParaRPr lang="en-US" altLang="en-US" sz="1800" dirty="0"/>
          </a:p>
        </p:txBody>
      </p:sp>
      <p:pic>
        <p:nvPicPr>
          <p:cNvPr id="7170" name="Picture 2" descr="http://www.saburchill.com/physics/images3/1711030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32" y="2624050"/>
            <a:ext cx="1828800" cy="18968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inhdo.ece.illinois.edu/teaching/speaker_recognition/speaker_recognition_files/image00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520864"/>
            <a:ext cx="2970037" cy="22275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res.cloudinary.com/dk-find-out/image/upload/q_80,w_1440/A-Getty-107758168_bp1kbk.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8468" b="15829"/>
          <a:stretch/>
        </p:blipFill>
        <p:spPr bwMode="auto">
          <a:xfrm>
            <a:off x="152400" y="4800600"/>
            <a:ext cx="5187355" cy="192633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d22izw7byeupn1.cloudfront.net/journals/PHYSICS/synopses/images/10.1103/PhysRevD.92.064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6905" y="2181807"/>
            <a:ext cx="4627986" cy="231399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howyourbrainworks.net/sites/default/files/two_H20_molecules.PNG"/>
          <p:cNvPicPr>
            <a:picLocks noChangeAspect="1" noChangeArrowheads="1"/>
          </p:cNvPicPr>
          <p:nvPr/>
        </p:nvPicPr>
        <p:blipFill rotWithShape="1">
          <a:blip r:embed="rId7">
            <a:extLst>
              <a:ext uri="{28A0092B-C50C-407E-A947-70E740481C1C}">
                <a14:useLocalDpi xmlns:a14="http://schemas.microsoft.com/office/drawing/2010/main" val="0"/>
              </a:ext>
            </a:extLst>
          </a:blip>
          <a:srcRect t="33800" r="47275"/>
          <a:stretch/>
        </p:blipFill>
        <p:spPr bwMode="auto">
          <a:xfrm>
            <a:off x="2286000" y="2839492"/>
            <a:ext cx="1721376" cy="139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61088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58255" y="228600"/>
            <a:ext cx="6008489" cy="1143000"/>
          </a:xfrm>
        </p:spPr>
        <p:txBody>
          <a:bodyPr/>
          <a:lstStyle/>
          <a:p>
            <a:r>
              <a:rPr lang="en-US" altLang="en-US" dirty="0"/>
              <a:t>Patterns in </a:t>
            </a:r>
            <a:r>
              <a:rPr lang="en-US" altLang="en-US" dirty="0" smtClean="0"/>
              <a:t>Biology</a:t>
            </a:r>
            <a:endParaRPr lang="en-US" altLang="en-US" dirty="0"/>
          </a:p>
        </p:txBody>
      </p:sp>
      <p:pic>
        <p:nvPicPr>
          <p:cNvPr id="9218" name="Picture 2" descr="http://sse.royalsociety.org/summer13/media/18664/cell-patterning_800.jpg"/>
          <p:cNvPicPr>
            <a:picLocks noChangeAspect="1" noChangeArrowheads="1"/>
          </p:cNvPicPr>
          <p:nvPr/>
        </p:nvPicPr>
        <p:blipFill rotWithShape="1">
          <a:blip r:embed="rId3">
            <a:extLst>
              <a:ext uri="{28A0092B-C50C-407E-A947-70E740481C1C}">
                <a14:useLocalDpi xmlns:a14="http://schemas.microsoft.com/office/drawing/2010/main" val="0"/>
              </a:ext>
            </a:extLst>
          </a:blip>
          <a:srcRect l="25386"/>
          <a:stretch/>
        </p:blipFill>
        <p:spPr bwMode="auto">
          <a:xfrm>
            <a:off x="162127" y="4342352"/>
            <a:ext cx="2785929" cy="25156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joh.cam.ac.uk/sites/default/files/imagecache/350px-wide/images/article_images/140317_johns_biological_sciences_taster_day_Page_09.jpg"/>
          <p:cNvPicPr>
            <a:picLocks noChangeAspect="1" noChangeArrowheads="1"/>
          </p:cNvPicPr>
          <p:nvPr/>
        </p:nvPicPr>
        <p:blipFill rotWithShape="1">
          <a:blip r:embed="rId4">
            <a:extLst>
              <a:ext uri="{28A0092B-C50C-407E-A947-70E740481C1C}">
                <a14:useLocalDpi xmlns:a14="http://schemas.microsoft.com/office/drawing/2010/main" val="0"/>
              </a:ext>
            </a:extLst>
          </a:blip>
          <a:srcRect t="5907" b="4688"/>
          <a:stretch/>
        </p:blipFill>
        <p:spPr bwMode="auto">
          <a:xfrm>
            <a:off x="5776722" y="4462272"/>
            <a:ext cx="3333750" cy="22311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damtp.cam.ac.uk/user/phh/mathbio/phyllotre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206952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2.thingpic.com/images/Yk/VVTuZScQaJNLuU1Uf9ePQbMd.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127" y="2240803"/>
            <a:ext cx="3082174" cy="17337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upload.wikimedia.org/wikipedia/commons/e/e6/Spombe_Pop2p_protein_structure_rainbow.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4306"/>
          <a:stretch/>
        </p:blipFill>
        <p:spPr bwMode="auto">
          <a:xfrm>
            <a:off x="162127" y="95077"/>
            <a:ext cx="2221670" cy="2145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frontiersin.org/files/Articles/8446/fncom-05-00019-HTML/image_m/fncom-05-00019-g00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5893" y="1571178"/>
            <a:ext cx="3024579" cy="24505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fractalfoundation.org/OFCA/neuron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5635" y="4337223"/>
            <a:ext cx="2762413" cy="2168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64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noGrp="1" noChangeArrowheads="1"/>
          </p:cNvSpPr>
          <p:nvPr>
            <p:ph type="title"/>
          </p:nvPr>
        </p:nvSpPr>
        <p:spPr/>
        <p:txBody>
          <a:bodyPr/>
          <a:lstStyle/>
          <a:p>
            <a:r>
              <a:rPr lang="en-US" altLang="en-US" dirty="0" smtClean="0"/>
              <a:t>Patterns in Social Phenomena </a:t>
            </a:r>
            <a:endParaRPr lang="en-US" altLang="en-US" dirty="0"/>
          </a:p>
        </p:txBody>
      </p:sp>
      <p:pic>
        <p:nvPicPr>
          <p:cNvPr id="2050" name="Picture 2" descr="http://blogs.worldbank.org/trade/files/trade/social%20netwo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463" y="1219096"/>
            <a:ext cx="4673735" cy="35053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photos3.meetupstatic.com/photos/event/8/e/6/5/600_434916453.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280" y="4343297"/>
            <a:ext cx="4593336" cy="222011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http://vidi.cs.ucdavis.edu/images/publications/44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http://vidi.cs.ucdavis.edu/images/publications/441.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8" name="Picture 8" descr="http://vidi.cs.ucdavis.edu/images/publications/44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0852"/>
          <a:stretch/>
        </p:blipFill>
        <p:spPr bwMode="auto">
          <a:xfrm>
            <a:off x="334645" y="1363663"/>
            <a:ext cx="3130169" cy="29375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307975" y="4521889"/>
            <a:ext cx="3836670" cy="2130412"/>
          </a:xfrm>
          <a:prstGeom prst="rect">
            <a:avLst/>
          </a:prstGeom>
        </p:spPr>
      </p:pic>
    </p:spTree>
    <p:extLst>
      <p:ext uri="{BB962C8B-B14F-4D97-AF65-F5344CB8AC3E}">
        <p14:creationId xmlns:p14="http://schemas.microsoft.com/office/powerpoint/2010/main" val="4932781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ltLang="en-US" dirty="0" smtClean="0"/>
              <a:t>Patterns are all around us</a:t>
            </a:r>
            <a:endParaRPr lang="en-US" altLang="en-US" dirty="0"/>
          </a:p>
        </p:txBody>
      </p:sp>
      <p:sp>
        <p:nvSpPr>
          <p:cNvPr id="14339" name="Rectangle 3"/>
          <p:cNvSpPr>
            <a:spLocks noGrp="1" noChangeArrowheads="1"/>
          </p:cNvSpPr>
          <p:nvPr>
            <p:ph type="body" sz="half" idx="1"/>
          </p:nvPr>
        </p:nvSpPr>
        <p:spPr>
          <a:xfrm>
            <a:off x="457200" y="1447800"/>
            <a:ext cx="8534400" cy="1219200"/>
          </a:xfrm>
        </p:spPr>
        <p:txBody>
          <a:bodyPr>
            <a:normAutofit/>
          </a:bodyPr>
          <a:lstStyle/>
          <a:p>
            <a:r>
              <a:rPr lang="en-NZ" altLang="en-US" sz="2400" dirty="0" smtClean="0"/>
              <a:t>Humans signal emotions through facial expression patterns</a:t>
            </a:r>
            <a:endParaRPr lang="en-US" altLang="en-US" sz="2400" dirty="0" smtClean="0"/>
          </a:p>
        </p:txBody>
      </p:sp>
      <p:pic>
        <p:nvPicPr>
          <p:cNvPr id="2050" name="Picture 2" descr="Image result for facial exp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2286000"/>
            <a:ext cx="57150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0801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
            <a:ext cx="5638800" cy="1143000"/>
          </a:xfrm>
        </p:spPr>
        <p:txBody>
          <a:bodyPr>
            <a:noAutofit/>
          </a:bodyPr>
          <a:lstStyle/>
          <a:p>
            <a:r>
              <a:rPr lang="en-US" sz="3600" dirty="0"/>
              <a:t>The human brain as a pattern recognition engine</a:t>
            </a:r>
          </a:p>
        </p:txBody>
      </p:sp>
      <p:sp>
        <p:nvSpPr>
          <p:cNvPr id="3" name="Content Placeholder 2"/>
          <p:cNvSpPr>
            <a:spLocks noGrp="1"/>
          </p:cNvSpPr>
          <p:nvPr>
            <p:ph idx="1"/>
          </p:nvPr>
        </p:nvSpPr>
        <p:spPr>
          <a:xfrm>
            <a:off x="-1" y="1219200"/>
            <a:ext cx="5317883" cy="5638800"/>
          </a:xfrm>
        </p:spPr>
        <p:txBody>
          <a:bodyPr>
            <a:noAutofit/>
          </a:bodyPr>
          <a:lstStyle/>
          <a:p>
            <a:r>
              <a:rPr lang="en-US" sz="1800" dirty="0"/>
              <a:t>The human brain is exceptionally good at certain types of pattern recognition</a:t>
            </a:r>
          </a:p>
          <a:p>
            <a:pPr lvl="1"/>
            <a:r>
              <a:rPr lang="en-US" sz="1800" dirty="0"/>
              <a:t>Facial recognition</a:t>
            </a:r>
          </a:p>
          <a:p>
            <a:pPr lvl="1"/>
            <a:r>
              <a:rPr lang="en-US" sz="1800" dirty="0"/>
              <a:t>Speech recognition</a:t>
            </a:r>
          </a:p>
          <a:p>
            <a:pPr lvl="1"/>
            <a:r>
              <a:rPr lang="en-US" sz="1800" dirty="0"/>
              <a:t>Locomotion</a:t>
            </a:r>
          </a:p>
          <a:p>
            <a:pPr>
              <a:lnSpc>
                <a:spcPct val="90000"/>
              </a:lnSpc>
            </a:pPr>
            <a:r>
              <a:rPr lang="en-NZ" altLang="en-US" sz="1800" dirty="0"/>
              <a:t>However, often humans </a:t>
            </a:r>
            <a:r>
              <a:rPr lang="tr-TR" altLang="en-US" sz="1800" dirty="0"/>
              <a:t>are unable to explain their expertise</a:t>
            </a:r>
            <a:r>
              <a:rPr lang="en-NZ" altLang="en-US" sz="1800" dirty="0"/>
              <a:t> </a:t>
            </a:r>
            <a:r>
              <a:rPr lang="en-NZ" altLang="en-US" sz="1800" dirty="0" smtClean="0"/>
              <a:t>in many skills</a:t>
            </a:r>
            <a:endParaRPr lang="en-NZ" altLang="en-US" sz="1800" dirty="0"/>
          </a:p>
          <a:p>
            <a:pPr lvl="2">
              <a:lnSpc>
                <a:spcPct val="90000"/>
              </a:lnSpc>
            </a:pPr>
            <a:r>
              <a:rPr lang="tr-TR" altLang="en-US" sz="1800" dirty="0"/>
              <a:t>Speech</a:t>
            </a:r>
            <a:r>
              <a:rPr lang="en-NZ" altLang="en-US" sz="1800" dirty="0"/>
              <a:t> recognition</a:t>
            </a:r>
          </a:p>
          <a:p>
            <a:pPr lvl="2">
              <a:lnSpc>
                <a:spcPct val="90000"/>
              </a:lnSpc>
            </a:pPr>
            <a:r>
              <a:rPr lang="en-NZ" altLang="en-US" sz="1800" dirty="0"/>
              <a:t>Image </a:t>
            </a:r>
            <a:r>
              <a:rPr lang="tr-TR" altLang="en-US" sz="1800" dirty="0"/>
              <a:t>recognition</a:t>
            </a:r>
          </a:p>
          <a:p>
            <a:r>
              <a:rPr lang="en-US" sz="1800" dirty="0"/>
              <a:t>Automatic pattern recognition classifiers (machines) don't match (yet) several metrics of brain performance</a:t>
            </a:r>
          </a:p>
          <a:p>
            <a:pPr lvl="1"/>
            <a:r>
              <a:rPr lang="en-NZ" sz="1400" dirty="0"/>
              <a:t>But they are converging in many</a:t>
            </a:r>
            <a:endParaRPr lang="en-US" sz="1400" dirty="0"/>
          </a:p>
          <a:p>
            <a:r>
              <a:rPr lang="en-US" altLang="en-US" sz="1800" dirty="0" smtClean="0"/>
              <a:t>Humans </a:t>
            </a:r>
            <a:r>
              <a:rPr lang="en-US" altLang="en-US" sz="1800" dirty="0"/>
              <a:t>tend to </a:t>
            </a:r>
            <a:r>
              <a:rPr lang="en-US" altLang="en-US" sz="1800" dirty="0" smtClean="0"/>
              <a:t>detect patterns everywhere (occasionally even </a:t>
            </a:r>
            <a:r>
              <a:rPr lang="en-US" altLang="en-US" sz="1800" dirty="0" err="1" smtClean="0"/>
              <a:t>overfitting</a:t>
            </a:r>
            <a:r>
              <a:rPr lang="en-US" altLang="en-US" sz="1800" dirty="0" err="1" smtClean="0">
                <a:sym typeface="Wingdings" panose="05000000000000000000" pitchFamily="2" charset="2"/>
              </a:rPr>
              <a:t>cognitive</a:t>
            </a:r>
            <a:r>
              <a:rPr lang="en-US" altLang="en-US" sz="1800" dirty="0" smtClean="0">
                <a:sym typeface="Wingdings" panose="05000000000000000000" pitchFamily="2" charset="2"/>
              </a:rPr>
              <a:t> bias</a:t>
            </a:r>
            <a:r>
              <a:rPr lang="en-US" altLang="en-US" sz="1800" dirty="0" smtClean="0"/>
              <a:t>) </a:t>
            </a:r>
          </a:p>
          <a:p>
            <a:pPr lvl="1"/>
            <a:r>
              <a:rPr lang="en-NZ" altLang="en-US" sz="1800" dirty="0" smtClean="0"/>
              <a:t>This perhaps lies at the root origins of many social phenomena</a:t>
            </a:r>
          </a:p>
          <a:p>
            <a:pPr lvl="2"/>
            <a:r>
              <a:rPr lang="en-NZ" altLang="en-US" sz="1800" dirty="0" smtClean="0"/>
              <a:t>Religion, ideology, conspiracy theories,…</a:t>
            </a:r>
          </a:p>
          <a:p>
            <a:endParaRPr lang="en-US" sz="1800" dirty="0"/>
          </a:p>
        </p:txBody>
      </p:sp>
      <p:pic>
        <p:nvPicPr>
          <p:cNvPr id="7170" name="Picture 2" descr="http://g.fastcompany.net/multisite_files/fastcompany/imagecache/inline-large/inline/2014/01/3024890-inline-i-1-real-disney-character-fac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2851" y="191809"/>
            <a:ext cx="2362200" cy="15760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storagecraft.com/blog/wp-content/uploads/2013/06/8376271918_0ca57957fa_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8851" y="548640"/>
            <a:ext cx="1524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tatic.guim.co.uk/sys-images/Guardian/Pix/pictures/2009/11/2/1257170467745/The-south-facing-sky-at-1-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17882" y="4480559"/>
            <a:ext cx="3597518" cy="227715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lumbing 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1927860"/>
            <a:ext cx="3150704" cy="241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521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41053"/>
          <a:stretch/>
        </p:blipFill>
        <p:spPr>
          <a:xfrm>
            <a:off x="2100501" y="5186578"/>
            <a:ext cx="6967299" cy="1578699"/>
          </a:xfrm>
          <a:prstGeom prst="rect">
            <a:avLst/>
          </a:prstGeom>
        </p:spPr>
      </p:pic>
      <p:sp>
        <p:nvSpPr>
          <p:cNvPr id="3" name="Content Placeholder 2"/>
          <p:cNvSpPr>
            <a:spLocks noGrp="1"/>
          </p:cNvSpPr>
          <p:nvPr>
            <p:ph idx="1"/>
          </p:nvPr>
        </p:nvSpPr>
        <p:spPr>
          <a:xfrm>
            <a:off x="76200" y="1066800"/>
            <a:ext cx="4343400" cy="6095999"/>
          </a:xfrm>
        </p:spPr>
        <p:txBody>
          <a:bodyPr>
            <a:noAutofit/>
          </a:bodyPr>
          <a:lstStyle/>
          <a:p>
            <a:r>
              <a:rPr lang="en-US" sz="1800" dirty="0" smtClean="0"/>
              <a:t>In </a:t>
            </a:r>
            <a:r>
              <a:rPr lang="en-US" sz="1800" dirty="0"/>
              <a:t>the past few years, </a:t>
            </a:r>
            <a:r>
              <a:rPr lang="en-US" sz="1800" dirty="0" smtClean="0"/>
              <a:t>the terms Artificial </a:t>
            </a:r>
            <a:r>
              <a:rPr lang="en-US" sz="1800" dirty="0"/>
              <a:t>Intelligence (AI</a:t>
            </a:r>
            <a:r>
              <a:rPr lang="en-US" sz="1800" dirty="0" smtClean="0"/>
              <a:t>), machine learning and deep learning have been the subject </a:t>
            </a:r>
            <a:r>
              <a:rPr lang="en-US" sz="1800" dirty="0"/>
              <a:t>of intense </a:t>
            </a:r>
            <a:r>
              <a:rPr lang="en-US" sz="1800" dirty="0" smtClean="0"/>
              <a:t>media hype.</a:t>
            </a:r>
          </a:p>
          <a:p>
            <a:r>
              <a:rPr lang="en-US" sz="1800" dirty="0" smtClean="0"/>
              <a:t>We </a:t>
            </a:r>
            <a:r>
              <a:rPr lang="en-US" sz="1800" dirty="0"/>
              <a:t>are being promised a future of </a:t>
            </a:r>
            <a:r>
              <a:rPr lang="en-US" sz="1800" dirty="0" smtClean="0"/>
              <a:t>intelligent </a:t>
            </a:r>
            <a:r>
              <a:rPr lang="en-US" sz="1800" dirty="0" err="1" smtClean="0"/>
              <a:t>chatbots</a:t>
            </a:r>
            <a:r>
              <a:rPr lang="en-US" sz="1800" dirty="0"/>
              <a:t>, self-driving cars, and virtual </a:t>
            </a:r>
            <a:r>
              <a:rPr lang="en-US" sz="1800" dirty="0" smtClean="0"/>
              <a:t>assistants</a:t>
            </a:r>
          </a:p>
          <a:p>
            <a:r>
              <a:rPr lang="en-US" sz="1800" dirty="0" smtClean="0"/>
              <a:t>A </a:t>
            </a:r>
            <a:r>
              <a:rPr lang="en-US" sz="1800" dirty="0"/>
              <a:t>future sometimes painted </a:t>
            </a:r>
            <a:r>
              <a:rPr lang="en-US" sz="1800" dirty="0" smtClean="0"/>
              <a:t>as </a:t>
            </a:r>
            <a:r>
              <a:rPr lang="en-US" sz="1800" dirty="0"/>
              <a:t>an </a:t>
            </a:r>
            <a:r>
              <a:rPr lang="en-US" sz="1800" dirty="0" smtClean="0"/>
              <a:t>utopia and sometimes as a dystopia </a:t>
            </a:r>
          </a:p>
          <a:p>
            <a:r>
              <a:rPr lang="en-NZ" sz="1800" dirty="0"/>
              <a:t>Some people even argue that AI </a:t>
            </a:r>
            <a:r>
              <a:rPr lang="en-US" sz="1800" dirty="0"/>
              <a:t>is the new </a:t>
            </a:r>
            <a:r>
              <a:rPr lang="en-US" sz="1800" dirty="0" smtClean="0"/>
              <a:t>electricity</a:t>
            </a:r>
          </a:p>
          <a:p>
            <a:r>
              <a:rPr lang="en-US" sz="1800" dirty="0" smtClean="0"/>
              <a:t>As future IT professionals what are you suppose to make out of all this noise?</a:t>
            </a:r>
            <a:endParaRPr lang="en-US" sz="1800" dirty="0"/>
          </a:p>
          <a:p>
            <a:endParaRPr lang="en-US" sz="1800" dirty="0"/>
          </a:p>
        </p:txBody>
      </p:sp>
      <p:pic>
        <p:nvPicPr>
          <p:cNvPr id="4" name="Picture 3"/>
          <p:cNvPicPr>
            <a:picLocks noChangeAspect="1"/>
          </p:cNvPicPr>
          <p:nvPr/>
        </p:nvPicPr>
        <p:blipFill rotWithShape="1">
          <a:blip r:embed="rId3"/>
          <a:srcRect t="41053" r="83423" b="53742"/>
          <a:stretch/>
        </p:blipFill>
        <p:spPr>
          <a:xfrm>
            <a:off x="2100501" y="5116144"/>
            <a:ext cx="3212376" cy="470740"/>
          </a:xfrm>
          <a:prstGeom prst="rect">
            <a:avLst/>
          </a:prstGeom>
        </p:spPr>
      </p:pic>
      <p:pic>
        <p:nvPicPr>
          <p:cNvPr id="5" name="Picture 4"/>
          <p:cNvPicPr>
            <a:picLocks noChangeAspect="1"/>
          </p:cNvPicPr>
          <p:nvPr/>
        </p:nvPicPr>
        <p:blipFill rotWithShape="1">
          <a:blip r:embed="rId3"/>
          <a:srcRect l="532" t="5181" r="79796" b="85744"/>
          <a:stretch/>
        </p:blipFill>
        <p:spPr>
          <a:xfrm>
            <a:off x="5029200" y="5486400"/>
            <a:ext cx="2819400" cy="609600"/>
          </a:xfrm>
          <a:prstGeom prst="rect">
            <a:avLst/>
          </a:prstGeom>
        </p:spPr>
      </p:pic>
      <p:pic>
        <p:nvPicPr>
          <p:cNvPr id="6" name="Picture 5"/>
          <p:cNvPicPr>
            <a:picLocks noChangeAspect="1"/>
          </p:cNvPicPr>
          <p:nvPr/>
        </p:nvPicPr>
        <p:blipFill>
          <a:blip r:embed="rId4"/>
          <a:stretch>
            <a:fillRect/>
          </a:stretch>
        </p:blipFill>
        <p:spPr>
          <a:xfrm>
            <a:off x="4500374" y="304800"/>
            <a:ext cx="4486652" cy="3810000"/>
          </a:xfrm>
          <a:prstGeom prst="rect">
            <a:avLst/>
          </a:prstGeom>
        </p:spPr>
      </p:pic>
      <p:sp>
        <p:nvSpPr>
          <p:cNvPr id="2" name="Title 1"/>
          <p:cNvSpPr>
            <a:spLocks noGrp="1"/>
          </p:cNvSpPr>
          <p:nvPr>
            <p:ph type="title"/>
          </p:nvPr>
        </p:nvSpPr>
        <p:spPr>
          <a:xfrm>
            <a:off x="381000" y="155802"/>
            <a:ext cx="5181600" cy="639762"/>
          </a:xfrm>
        </p:spPr>
        <p:txBody>
          <a:bodyPr>
            <a:normAutofit fontScale="90000"/>
          </a:bodyPr>
          <a:lstStyle/>
          <a:p>
            <a:pPr algn="l"/>
            <a:r>
              <a:rPr lang="en-NZ" dirty="0" smtClean="0"/>
              <a:t>Preamble</a:t>
            </a:r>
            <a:endParaRPr lang="en-US" dirty="0"/>
          </a:p>
        </p:txBody>
      </p:sp>
    </p:spTree>
    <p:extLst>
      <p:ext uri="{BB962C8B-B14F-4D97-AF65-F5344CB8AC3E}">
        <p14:creationId xmlns:p14="http://schemas.microsoft.com/office/powerpoint/2010/main" val="2721397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4514" y="228600"/>
            <a:ext cx="5410200" cy="1143000"/>
          </a:xfrm>
        </p:spPr>
        <p:txBody>
          <a:bodyPr>
            <a:normAutofit/>
          </a:bodyPr>
          <a:lstStyle/>
          <a:p>
            <a:r>
              <a:rPr lang="en-US" altLang="en-US" dirty="0" smtClean="0"/>
              <a:t>What is intelligence?</a:t>
            </a:r>
            <a:endParaRPr lang="en-US" altLang="en-US" dirty="0"/>
          </a:p>
        </p:txBody>
      </p:sp>
      <p:sp>
        <p:nvSpPr>
          <p:cNvPr id="35843" name="Rectangle 3"/>
          <p:cNvSpPr>
            <a:spLocks noGrp="1" noChangeArrowheads="1"/>
          </p:cNvSpPr>
          <p:nvPr>
            <p:ph type="body" idx="1"/>
          </p:nvPr>
        </p:nvSpPr>
        <p:spPr>
          <a:xfrm>
            <a:off x="76200" y="1600200"/>
            <a:ext cx="5257800" cy="5105986"/>
          </a:xfrm>
        </p:spPr>
        <p:txBody>
          <a:bodyPr>
            <a:normAutofit fontScale="62500" lnSpcReduction="20000"/>
          </a:bodyPr>
          <a:lstStyle/>
          <a:p>
            <a:r>
              <a:rPr lang="en-NZ" altLang="en-US" dirty="0" smtClean="0"/>
              <a:t>Long definition: “</a:t>
            </a:r>
            <a:r>
              <a:rPr lang="en-US" dirty="0"/>
              <a:t>A very general mental capability that, among other things, involves the ability to reason, plan, solve problems, think abstractly, comprehend complex ideas, learn quickly and learn from experience. It is not merely book learning, a narrow academic skill, or test-taking smarts. Rather, it reflects a broader and deeper capability for comprehending our surroundings—"catching on," "making sense" of things, or "figuring out" what to do</a:t>
            </a:r>
            <a:r>
              <a:rPr lang="en-NZ" altLang="en-US" dirty="0" smtClean="0"/>
              <a:t>”</a:t>
            </a:r>
          </a:p>
          <a:p>
            <a:pPr lvl="1"/>
            <a:r>
              <a:rPr lang="en-US" dirty="0"/>
              <a:t>an </a:t>
            </a:r>
            <a:r>
              <a:rPr lang="en-US" dirty="0">
                <a:hlinkClick r:id="rId3" tooltip="Op-ed"/>
              </a:rPr>
              <a:t>op-ed</a:t>
            </a:r>
            <a:r>
              <a:rPr lang="en-US" dirty="0"/>
              <a:t> statement in the Wall Street Journal signed by fifty-two researchers (out of 131 total invited to sign)</a:t>
            </a:r>
            <a:endParaRPr lang="en-US" altLang="en-US" dirty="0" smtClean="0"/>
          </a:p>
          <a:p>
            <a:r>
              <a:rPr lang="en-US" altLang="en-US" dirty="0" smtClean="0"/>
              <a:t>Short definition: The ability to recognize patterns</a:t>
            </a:r>
          </a:p>
          <a:p>
            <a:r>
              <a:rPr lang="en-NZ" altLang="en-US" dirty="0" smtClean="0"/>
              <a:t>Hierarchy of patterns in the universe</a:t>
            </a:r>
          </a:p>
          <a:p>
            <a:pPr lvl="1"/>
            <a:r>
              <a:rPr lang="en-NZ" altLang="en-US" dirty="0" smtClean="0"/>
              <a:t>Simple patterns</a:t>
            </a:r>
          </a:p>
          <a:p>
            <a:pPr lvl="1"/>
            <a:r>
              <a:rPr lang="en-NZ" altLang="en-US" dirty="0" smtClean="0"/>
              <a:t>Complex patterns</a:t>
            </a:r>
            <a:endParaRPr lang="en-US" alt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9722" y="228600"/>
            <a:ext cx="3475678"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49297" y="3962400"/>
            <a:ext cx="3047053" cy="665773"/>
          </a:xfrm>
          <a:prstGeom prst="rect">
            <a:avLst/>
          </a:prstGeom>
          <a:noFill/>
          <a:ln>
            <a:solidFill>
              <a:schemeClr val="tx1"/>
            </a:solidFill>
          </a:ln>
        </p:spPr>
        <p:txBody>
          <a:bodyPr wrap="square" rtlCol="0">
            <a:spAutoFit/>
          </a:bodyPr>
          <a:lstStyle/>
          <a:p>
            <a:r>
              <a:rPr lang="en-US" dirty="0" smtClean="0"/>
              <a:t>Wellington is to New Zealand as Berlin is to…</a:t>
            </a:r>
            <a:endParaRPr lang="en-US" dirty="0"/>
          </a:p>
        </p:txBody>
      </p:sp>
      <p:sp>
        <p:nvSpPr>
          <p:cNvPr id="5" name="Isosceles Triangle 4"/>
          <p:cNvSpPr/>
          <p:nvPr/>
        </p:nvSpPr>
        <p:spPr>
          <a:xfrm>
            <a:off x="4953000" y="4724986"/>
            <a:ext cx="3962400" cy="19812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13751" y="6398409"/>
            <a:ext cx="1792735" cy="307777"/>
          </a:xfrm>
          <a:prstGeom prst="rect">
            <a:avLst/>
          </a:prstGeom>
        </p:spPr>
        <p:txBody>
          <a:bodyPr wrap="none">
            <a:spAutoFit/>
          </a:bodyPr>
          <a:lstStyle/>
          <a:p>
            <a:pPr lvl="1"/>
            <a:r>
              <a:rPr lang="en-NZ" altLang="en-US" sz="1400" dirty="0"/>
              <a:t>Simple patterns</a:t>
            </a:r>
          </a:p>
        </p:txBody>
      </p:sp>
      <p:sp>
        <p:nvSpPr>
          <p:cNvPr id="7" name="Rectangle 6"/>
          <p:cNvSpPr/>
          <p:nvPr/>
        </p:nvSpPr>
        <p:spPr>
          <a:xfrm>
            <a:off x="6115339" y="4989146"/>
            <a:ext cx="1521627" cy="461665"/>
          </a:xfrm>
          <a:prstGeom prst="rect">
            <a:avLst/>
          </a:prstGeom>
        </p:spPr>
        <p:txBody>
          <a:bodyPr wrap="square">
            <a:spAutoFit/>
          </a:bodyPr>
          <a:lstStyle/>
          <a:p>
            <a:pPr lvl="1"/>
            <a:r>
              <a:rPr lang="en-NZ" altLang="en-US" sz="1200" dirty="0"/>
              <a:t>Complex patterns</a:t>
            </a:r>
            <a:endParaRPr lang="en-US" altLang="en-US" sz="1200" dirty="0"/>
          </a:p>
        </p:txBody>
      </p:sp>
    </p:spTree>
    <p:extLst>
      <p:ext uri="{BB962C8B-B14F-4D97-AF65-F5344CB8AC3E}">
        <p14:creationId xmlns:p14="http://schemas.microsoft.com/office/powerpoint/2010/main" val="2055715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NZ" dirty="0" smtClean="0"/>
              <a:t>Symbolic AI versus data-driven AI</a:t>
            </a:r>
            <a:endParaRPr lang="en-US" dirty="0"/>
          </a:p>
        </p:txBody>
      </p:sp>
      <p:sp>
        <p:nvSpPr>
          <p:cNvPr id="3" name="Content Placeholder 2"/>
          <p:cNvSpPr>
            <a:spLocks noGrp="1"/>
          </p:cNvSpPr>
          <p:nvPr>
            <p:ph idx="1"/>
          </p:nvPr>
        </p:nvSpPr>
        <p:spPr>
          <a:xfrm>
            <a:off x="228600" y="685800"/>
            <a:ext cx="8839200" cy="4525963"/>
          </a:xfrm>
        </p:spPr>
        <p:txBody>
          <a:bodyPr>
            <a:normAutofit fontScale="47500" lnSpcReduction="20000"/>
          </a:bodyPr>
          <a:lstStyle/>
          <a:p>
            <a:r>
              <a:rPr lang="en-US" dirty="0"/>
              <a:t>Artificial intelligence was born in the 1950s, as a handful of pioneers from the </a:t>
            </a:r>
            <a:r>
              <a:rPr lang="en-US" dirty="0" smtClean="0"/>
              <a:t>nascent field </a:t>
            </a:r>
            <a:r>
              <a:rPr lang="en-US" dirty="0"/>
              <a:t>of computer science started asking if computers could be made to "think</a:t>
            </a:r>
            <a:r>
              <a:rPr lang="en-US" dirty="0" smtClean="0"/>
              <a:t>"—</a:t>
            </a:r>
          </a:p>
          <a:p>
            <a:r>
              <a:rPr lang="en-US" dirty="0" smtClean="0"/>
              <a:t>A </a:t>
            </a:r>
            <a:r>
              <a:rPr lang="en-US" dirty="0"/>
              <a:t>concise definition of </a:t>
            </a:r>
            <a:r>
              <a:rPr lang="en-US" dirty="0" smtClean="0"/>
              <a:t>the field </a:t>
            </a:r>
            <a:r>
              <a:rPr lang="en-US" dirty="0"/>
              <a:t>would be: the effort to automate intellectual tasks normally performed by humans.</a:t>
            </a:r>
          </a:p>
          <a:p>
            <a:r>
              <a:rPr lang="en-US" dirty="0" smtClean="0"/>
              <a:t>AI </a:t>
            </a:r>
            <a:r>
              <a:rPr lang="en-US" dirty="0"/>
              <a:t>is a very general field which encompasses machine </a:t>
            </a:r>
            <a:r>
              <a:rPr lang="en-US" dirty="0" smtClean="0"/>
              <a:t>learning, </a:t>
            </a:r>
            <a:r>
              <a:rPr lang="en-US" dirty="0"/>
              <a:t>but also includes many more approaches that do not involve any learning. </a:t>
            </a:r>
            <a:endParaRPr lang="en-US" dirty="0" smtClean="0"/>
          </a:p>
          <a:p>
            <a:r>
              <a:rPr lang="en-US" dirty="0" smtClean="0"/>
              <a:t>Early chess </a:t>
            </a:r>
            <a:r>
              <a:rPr lang="en-US" dirty="0"/>
              <a:t>programs, for instance, only involved hard-coded rules crafted by programmers</a:t>
            </a:r>
            <a:r>
              <a:rPr lang="en-US" dirty="0" smtClean="0"/>
              <a:t>, and </a:t>
            </a:r>
            <a:r>
              <a:rPr lang="en-US" dirty="0"/>
              <a:t>did not qualify as "machine learning". </a:t>
            </a:r>
            <a:endParaRPr lang="en-US" dirty="0" smtClean="0"/>
          </a:p>
          <a:p>
            <a:r>
              <a:rPr lang="en-US" dirty="0" smtClean="0"/>
              <a:t>In </a:t>
            </a:r>
            <a:r>
              <a:rPr lang="en-US" dirty="0"/>
              <a:t>fact, for a fairly long time many </a:t>
            </a:r>
            <a:r>
              <a:rPr lang="en-US" dirty="0" smtClean="0"/>
              <a:t>experts believed </a:t>
            </a:r>
            <a:r>
              <a:rPr lang="en-US" dirty="0"/>
              <a:t>that human-level artificial intelligence could be achieved simply by </a:t>
            </a:r>
            <a:r>
              <a:rPr lang="en-US" dirty="0" smtClean="0"/>
              <a:t>having programmers </a:t>
            </a:r>
            <a:r>
              <a:rPr lang="en-US" dirty="0"/>
              <a:t>handcraft a sufficiently large set of explicit rules for </a:t>
            </a:r>
            <a:r>
              <a:rPr lang="en-US" dirty="0" smtClean="0"/>
              <a:t>manipulating knowledge</a:t>
            </a:r>
            <a:r>
              <a:rPr lang="en-US" dirty="0"/>
              <a:t>. </a:t>
            </a:r>
            <a:endParaRPr lang="en-US" dirty="0" smtClean="0"/>
          </a:p>
          <a:p>
            <a:r>
              <a:rPr lang="en-US" dirty="0" smtClean="0"/>
              <a:t>This </a:t>
            </a:r>
            <a:r>
              <a:rPr lang="en-US" dirty="0"/>
              <a:t>approach is known as "symbolic AI", and it was the dominant </a:t>
            </a:r>
            <a:r>
              <a:rPr lang="en-US" dirty="0" smtClean="0"/>
              <a:t>paradigm in </a:t>
            </a:r>
            <a:r>
              <a:rPr lang="en-US" dirty="0"/>
              <a:t>AI from the 1950s to the late 1980s. </a:t>
            </a:r>
            <a:endParaRPr lang="en-US" dirty="0" smtClean="0"/>
          </a:p>
          <a:p>
            <a:r>
              <a:rPr lang="en-US" dirty="0" smtClean="0"/>
              <a:t>Although </a:t>
            </a:r>
            <a:r>
              <a:rPr lang="en-US" dirty="0"/>
              <a:t>symbolic AI proved suitable to solve well-defined, logical problems, </a:t>
            </a:r>
            <a:r>
              <a:rPr lang="en-US" dirty="0" smtClean="0"/>
              <a:t>such as </a:t>
            </a:r>
            <a:r>
              <a:rPr lang="en-US" dirty="0"/>
              <a:t>playing chess, it turned out to be intractable to figure out explicit rules for </a:t>
            </a:r>
            <a:r>
              <a:rPr lang="en-US" dirty="0" smtClean="0"/>
              <a:t>solving more </a:t>
            </a:r>
            <a:r>
              <a:rPr lang="en-US" dirty="0"/>
              <a:t>complex, fuzzy problems, such as image classification, speech recognition, </a:t>
            </a:r>
            <a:r>
              <a:rPr lang="en-US" dirty="0" smtClean="0"/>
              <a:t>or language </a:t>
            </a:r>
            <a:r>
              <a:rPr lang="en-US" dirty="0"/>
              <a:t>translation. </a:t>
            </a:r>
            <a:endParaRPr lang="en-US" dirty="0" smtClean="0"/>
          </a:p>
          <a:p>
            <a:r>
              <a:rPr lang="en-US" dirty="0" smtClean="0"/>
              <a:t>A </a:t>
            </a:r>
            <a:r>
              <a:rPr lang="en-US" dirty="0"/>
              <a:t>new approach to AI arose to take its place: machine </a:t>
            </a:r>
            <a:r>
              <a:rPr lang="en-US" dirty="0" smtClean="0"/>
              <a:t>learning (data driven AI).</a:t>
            </a:r>
          </a:p>
          <a:p>
            <a:pPr lvl="1"/>
            <a:r>
              <a:rPr lang="en-US" dirty="0"/>
              <a:t>Rather than crafting data-processing </a:t>
            </a:r>
            <a:r>
              <a:rPr lang="en-US" dirty="0" smtClean="0"/>
              <a:t>rules by </a:t>
            </a:r>
            <a:r>
              <a:rPr lang="en-US" dirty="0"/>
              <a:t>hand, </a:t>
            </a:r>
            <a:r>
              <a:rPr lang="en-US" dirty="0" smtClean="0"/>
              <a:t>automatically </a:t>
            </a:r>
            <a:r>
              <a:rPr lang="en-US" dirty="0"/>
              <a:t>learn these rules </a:t>
            </a:r>
            <a:r>
              <a:rPr lang="en-US" dirty="0" smtClean="0"/>
              <a:t>(i.e. statistical structure) by </a:t>
            </a:r>
            <a:r>
              <a:rPr lang="en-US" dirty="0"/>
              <a:t>looking at </a:t>
            </a:r>
            <a:r>
              <a:rPr lang="en-US" dirty="0" smtClean="0"/>
              <a:t>data</a:t>
            </a:r>
            <a:endParaRPr lang="en-US" dirty="0"/>
          </a:p>
        </p:txBody>
      </p:sp>
      <p:sp>
        <p:nvSpPr>
          <p:cNvPr id="4" name="TextBox 3"/>
          <p:cNvSpPr txBox="1"/>
          <p:nvPr/>
        </p:nvSpPr>
        <p:spPr>
          <a:xfrm>
            <a:off x="5791200" y="5287963"/>
            <a:ext cx="1524000" cy="369332"/>
          </a:xfrm>
          <a:prstGeom prst="rect">
            <a:avLst/>
          </a:prstGeom>
          <a:noFill/>
        </p:spPr>
        <p:txBody>
          <a:bodyPr wrap="square" rtlCol="0">
            <a:spAutoFit/>
          </a:bodyPr>
          <a:lstStyle/>
          <a:p>
            <a:r>
              <a:rPr lang="en-NZ" dirty="0" smtClean="0">
                <a:solidFill>
                  <a:srgbClr val="FF0000"/>
                </a:solidFill>
              </a:rPr>
              <a:t>Symbolic AI</a:t>
            </a:r>
            <a:endParaRPr lang="en-US" dirty="0">
              <a:solidFill>
                <a:srgbClr val="FF0000"/>
              </a:solidFill>
            </a:endParaRPr>
          </a:p>
        </p:txBody>
      </p:sp>
      <p:sp>
        <p:nvSpPr>
          <p:cNvPr id="7" name="TextBox 6"/>
          <p:cNvSpPr txBox="1"/>
          <p:nvPr/>
        </p:nvSpPr>
        <p:spPr>
          <a:xfrm>
            <a:off x="5638800" y="6192675"/>
            <a:ext cx="1981200" cy="369332"/>
          </a:xfrm>
          <a:prstGeom prst="rect">
            <a:avLst/>
          </a:prstGeom>
          <a:noFill/>
        </p:spPr>
        <p:txBody>
          <a:bodyPr wrap="square" rtlCol="0">
            <a:spAutoFit/>
          </a:bodyPr>
          <a:lstStyle/>
          <a:p>
            <a:r>
              <a:rPr lang="en-NZ" dirty="0" smtClean="0">
                <a:solidFill>
                  <a:srgbClr val="FF0000"/>
                </a:solidFill>
              </a:rPr>
              <a:t>Data driven AI</a:t>
            </a:r>
            <a:endParaRPr lang="en-US" dirty="0">
              <a:solidFill>
                <a:srgbClr val="FF0000"/>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156" y="5062020"/>
            <a:ext cx="3095625" cy="1684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9454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NZ" dirty="0" smtClean="0"/>
              <a:t>A brief history of AI milestones</a:t>
            </a:r>
            <a:endParaRPr lang="en-US" dirty="0"/>
          </a:p>
        </p:txBody>
      </p:sp>
      <p:sp>
        <p:nvSpPr>
          <p:cNvPr id="3" name="Content Placeholder 2"/>
          <p:cNvSpPr>
            <a:spLocks noGrp="1"/>
          </p:cNvSpPr>
          <p:nvPr>
            <p:ph idx="1"/>
          </p:nvPr>
        </p:nvSpPr>
        <p:spPr>
          <a:xfrm>
            <a:off x="76200" y="1295400"/>
            <a:ext cx="6781800" cy="4114800"/>
          </a:xfrm>
        </p:spPr>
        <p:txBody>
          <a:bodyPr>
            <a:noAutofit/>
          </a:bodyPr>
          <a:lstStyle/>
          <a:p>
            <a:r>
              <a:rPr lang="en-US" sz="2000" dirty="0"/>
              <a:t>1950 — Alan Turing </a:t>
            </a:r>
            <a:r>
              <a:rPr lang="en-NZ" sz="2000" dirty="0" smtClean="0"/>
              <a:t>publishes “Computing machinery and intelligence” paper. Defines </a:t>
            </a:r>
            <a:r>
              <a:rPr lang="en-US" sz="2000" dirty="0" smtClean="0"/>
              <a:t>the </a:t>
            </a:r>
            <a:r>
              <a:rPr lang="en-US" sz="2000" dirty="0"/>
              <a:t>“Turing Test” to determine if a computer has real intelligence. To pass the test, a computer must be able to fool a human into believing it is also </a:t>
            </a:r>
            <a:r>
              <a:rPr lang="en-US" sz="2000" dirty="0" smtClean="0"/>
              <a:t>human </a:t>
            </a:r>
          </a:p>
          <a:p>
            <a:r>
              <a:rPr lang="en-US" sz="2000" dirty="0" smtClean="0"/>
              <a:t>1952 </a:t>
            </a:r>
            <a:r>
              <a:rPr lang="en-US" sz="2000" dirty="0"/>
              <a:t>— Arthur Samuel wrote the first computer learning program. The program was the game of checkers, and the </a:t>
            </a:r>
            <a:r>
              <a:rPr lang="en-US" sz="2000" dirty="0" smtClean="0"/>
              <a:t>computer </a:t>
            </a:r>
            <a:r>
              <a:rPr lang="en-US" sz="2000" dirty="0"/>
              <a:t>improved at the game the more it played, studying which moves made up winning strategies and incorporating those moves into its </a:t>
            </a:r>
            <a:r>
              <a:rPr lang="en-US" sz="2000" dirty="0" smtClean="0"/>
              <a:t>program</a:t>
            </a:r>
          </a:p>
          <a:p>
            <a:pPr lvl="1"/>
            <a:r>
              <a:rPr lang="en-NZ" sz="1600" dirty="0" smtClean="0"/>
              <a:t>Considerable amount of optimism in the scientific community about computers soon achieving enough artificial intelligence to recognize images, sounds, robotic movement etc. using a </a:t>
            </a:r>
            <a:r>
              <a:rPr lang="en-NZ" sz="1600" b="1" dirty="0" smtClean="0"/>
              <a:t>symbolic approach</a:t>
            </a:r>
          </a:p>
          <a:p>
            <a:r>
              <a:rPr lang="en-NZ" sz="2000" dirty="0" smtClean="0"/>
              <a:t>1956 </a:t>
            </a:r>
            <a:r>
              <a:rPr lang="en-US" sz="2000" dirty="0"/>
              <a:t>—</a:t>
            </a:r>
            <a:r>
              <a:rPr lang="en-NZ" sz="2000" dirty="0" smtClean="0"/>
              <a:t> Scientist </a:t>
            </a:r>
            <a:r>
              <a:rPr lang="en-NZ" sz="2000" dirty="0"/>
              <a:t>John McCarthy coined the term “artificial intelligence” for the Dartmouth conference.</a:t>
            </a:r>
            <a:endParaRPr lang="en-US" sz="2000" b="1" dirty="0" smtClean="0"/>
          </a:p>
          <a:p>
            <a:r>
              <a:rPr lang="en-US" sz="2000" dirty="0" smtClean="0"/>
              <a:t>1957 </a:t>
            </a:r>
            <a:r>
              <a:rPr lang="en-US" sz="2000" dirty="0"/>
              <a:t>— Frank Rosenblatt designed the first </a:t>
            </a:r>
            <a:r>
              <a:rPr lang="en-US" sz="2000" dirty="0" smtClean="0"/>
              <a:t>artificial neural </a:t>
            </a:r>
            <a:r>
              <a:rPr lang="en-US" sz="2000" dirty="0"/>
              <a:t>network for computers (the perceptron), which </a:t>
            </a:r>
            <a:r>
              <a:rPr lang="en-US" sz="2000" dirty="0" smtClean="0"/>
              <a:t>loosely “simulates” </a:t>
            </a:r>
            <a:r>
              <a:rPr lang="en-US" sz="2000" dirty="0"/>
              <a:t>the </a:t>
            </a:r>
            <a:r>
              <a:rPr lang="en-US" sz="2000" dirty="0" smtClean="0"/>
              <a:t>neural connections of </a:t>
            </a:r>
            <a:r>
              <a:rPr lang="en-US" sz="2000" dirty="0"/>
              <a:t>the human </a:t>
            </a:r>
            <a:r>
              <a:rPr lang="en-US" sz="2000" dirty="0" smtClean="0"/>
              <a:t>brain</a:t>
            </a:r>
          </a:p>
        </p:txBody>
      </p:sp>
      <p:pic>
        <p:nvPicPr>
          <p:cNvPr id="8194" name="Picture 2" descr="http://neuroph.sourceforge.net/tutorials/images/MLP.jpg"/>
          <p:cNvPicPr>
            <a:picLocks noChangeAspect="1" noChangeArrowheads="1"/>
          </p:cNvPicPr>
          <p:nvPr/>
        </p:nvPicPr>
        <p:blipFill rotWithShape="1">
          <a:blip r:embed="rId3">
            <a:extLst>
              <a:ext uri="{28A0092B-C50C-407E-A947-70E740481C1C}">
                <a14:useLocalDpi xmlns:a14="http://schemas.microsoft.com/office/drawing/2010/main" val="0"/>
              </a:ext>
            </a:extLst>
          </a:blip>
          <a:srcRect t="9654" b="5118"/>
          <a:stretch/>
        </p:blipFill>
        <p:spPr bwMode="auto">
          <a:xfrm>
            <a:off x="6554730" y="5334000"/>
            <a:ext cx="258927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629400" y="2895600"/>
            <a:ext cx="2438400" cy="2438400"/>
          </a:xfrm>
          <a:prstGeom prst="rect">
            <a:avLst/>
          </a:prstGeom>
        </p:spPr>
      </p:pic>
      <p:pic>
        <p:nvPicPr>
          <p:cNvPr id="5" name="Picture 4"/>
          <p:cNvPicPr>
            <a:picLocks noChangeAspect="1"/>
          </p:cNvPicPr>
          <p:nvPr/>
        </p:nvPicPr>
        <p:blipFill>
          <a:blip r:embed="rId5"/>
          <a:stretch>
            <a:fillRect/>
          </a:stretch>
        </p:blipFill>
        <p:spPr>
          <a:xfrm>
            <a:off x="6949440" y="1257300"/>
            <a:ext cx="2095500" cy="1600200"/>
          </a:xfrm>
          <a:prstGeom prst="rect">
            <a:avLst/>
          </a:prstGeom>
        </p:spPr>
      </p:pic>
    </p:spTree>
    <p:extLst>
      <p:ext uri="{BB962C8B-B14F-4D97-AF65-F5344CB8AC3E}">
        <p14:creationId xmlns:p14="http://schemas.microsoft.com/office/powerpoint/2010/main" val="2267073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NZ" dirty="0"/>
              <a:t>A brief history of AI milestones</a:t>
            </a:r>
            <a:endParaRPr lang="en-US" dirty="0"/>
          </a:p>
        </p:txBody>
      </p:sp>
      <p:sp>
        <p:nvSpPr>
          <p:cNvPr id="3" name="Content Placeholder 2"/>
          <p:cNvSpPr>
            <a:spLocks noGrp="1"/>
          </p:cNvSpPr>
          <p:nvPr>
            <p:ph idx="1"/>
          </p:nvPr>
        </p:nvSpPr>
        <p:spPr>
          <a:xfrm>
            <a:off x="0" y="914400"/>
            <a:ext cx="9067800" cy="5547360"/>
          </a:xfrm>
        </p:spPr>
        <p:txBody>
          <a:bodyPr>
            <a:noAutofit/>
          </a:bodyPr>
          <a:lstStyle/>
          <a:p>
            <a:r>
              <a:rPr lang="en-US" sz="2000" dirty="0" smtClean="0"/>
              <a:t>1959 —</a:t>
            </a:r>
            <a:r>
              <a:rPr lang="en-NZ" sz="2000" dirty="0" smtClean="0"/>
              <a:t>Scientist Arthur Samuel coined the term </a:t>
            </a:r>
            <a:r>
              <a:rPr lang="en-NZ" sz="2000" dirty="0"/>
              <a:t>“</a:t>
            </a:r>
            <a:r>
              <a:rPr lang="en-NZ" sz="2000" dirty="0" smtClean="0"/>
              <a:t>machine learning</a:t>
            </a:r>
            <a:r>
              <a:rPr lang="en-NZ" sz="2000" dirty="0"/>
              <a:t>”.</a:t>
            </a:r>
            <a:endParaRPr lang="en-US" sz="2000" dirty="0"/>
          </a:p>
          <a:p>
            <a:r>
              <a:rPr lang="en-US" sz="2000" dirty="0" smtClean="0"/>
              <a:t>1967 </a:t>
            </a:r>
            <a:r>
              <a:rPr lang="en-US" sz="2000" dirty="0"/>
              <a:t>— The </a:t>
            </a:r>
            <a:r>
              <a:rPr lang="en-US" sz="2000" dirty="0" smtClean="0"/>
              <a:t>“K-nearest neighbors” </a:t>
            </a:r>
            <a:r>
              <a:rPr lang="en-US" sz="2000" dirty="0"/>
              <a:t>algorithm was written, allowing computers to begin using very basic pattern recognition. This could be used to map a route for traveling salesmen, starting at a random city but ensuring they visit all cities during a short </a:t>
            </a:r>
            <a:r>
              <a:rPr lang="en-US" sz="2000" dirty="0" smtClean="0"/>
              <a:t>tour</a:t>
            </a:r>
          </a:p>
          <a:p>
            <a:r>
              <a:rPr lang="en-NZ" sz="2000" dirty="0" smtClean="0"/>
              <a:t>1973 </a:t>
            </a:r>
            <a:r>
              <a:rPr lang="en-US" sz="2000" dirty="0"/>
              <a:t>— </a:t>
            </a:r>
            <a:r>
              <a:rPr lang="en-NZ" sz="2000" dirty="0" smtClean="0"/>
              <a:t>The </a:t>
            </a:r>
            <a:r>
              <a:rPr lang="en-NZ" sz="2000" dirty="0"/>
              <a:t>first "AI </a:t>
            </a:r>
            <a:r>
              <a:rPr lang="en-NZ" sz="2000" dirty="0" smtClean="0"/>
              <a:t>winter“  sets </a:t>
            </a:r>
            <a:r>
              <a:rPr lang="en-NZ" sz="2000" dirty="0"/>
              <a:t>in as interest in AI decreases and funding dries up</a:t>
            </a:r>
            <a:endParaRPr lang="en-US" sz="2000" dirty="0" smtClean="0"/>
          </a:p>
          <a:p>
            <a:r>
              <a:rPr lang="en-US" sz="2000" dirty="0"/>
              <a:t>1979 — Students at </a:t>
            </a:r>
            <a:r>
              <a:rPr lang="en-US" sz="2000" dirty="0" smtClean="0"/>
              <a:t>Stanford </a:t>
            </a:r>
            <a:r>
              <a:rPr lang="en-US" sz="2000" dirty="0"/>
              <a:t>University invent the </a:t>
            </a:r>
            <a:r>
              <a:rPr lang="en-US" sz="2000" dirty="0" smtClean="0"/>
              <a:t>“Stanford </a:t>
            </a:r>
            <a:r>
              <a:rPr lang="en-US" sz="2000" dirty="0"/>
              <a:t>Cart” which can </a:t>
            </a:r>
            <a:r>
              <a:rPr lang="en-US" sz="2000" dirty="0" smtClean="0"/>
              <a:t>follow a line on the floor</a:t>
            </a:r>
            <a:endParaRPr lang="en-US" sz="2000" dirty="0"/>
          </a:p>
        </p:txBody>
      </p:sp>
      <p:pic>
        <p:nvPicPr>
          <p:cNvPr id="5" name="s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90800" y="4100848"/>
            <a:ext cx="4648200" cy="2618705"/>
          </a:xfrm>
          <a:prstGeom prst="rect">
            <a:avLst/>
          </a:prstGeom>
        </p:spPr>
      </p:pic>
    </p:spTree>
    <p:extLst>
      <p:ext uri="{BB962C8B-B14F-4D97-AF65-F5344CB8AC3E}">
        <p14:creationId xmlns:p14="http://schemas.microsoft.com/office/powerpoint/2010/main" val="18267829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3" name="Content Placeholder 2"/>
          <p:cNvSpPr>
            <a:spLocks noGrp="1"/>
          </p:cNvSpPr>
          <p:nvPr>
            <p:ph idx="1"/>
          </p:nvPr>
        </p:nvSpPr>
        <p:spPr>
          <a:xfrm>
            <a:off x="76200" y="1295400"/>
            <a:ext cx="9067800" cy="2286000"/>
          </a:xfrm>
        </p:spPr>
        <p:txBody>
          <a:bodyPr>
            <a:noAutofit/>
          </a:bodyPr>
          <a:lstStyle/>
          <a:p>
            <a:r>
              <a:rPr lang="en-US" sz="2000" dirty="0" smtClean="0"/>
              <a:t>1986s </a:t>
            </a:r>
            <a:r>
              <a:rPr lang="en-US" sz="2000" dirty="0"/>
              <a:t>— </a:t>
            </a:r>
            <a:r>
              <a:rPr lang="en-NZ" sz="2000" dirty="0" err="1" smtClean="0"/>
              <a:t>Bundeswehr</a:t>
            </a:r>
            <a:r>
              <a:rPr lang="en-NZ" sz="2000" dirty="0" smtClean="0"/>
              <a:t> </a:t>
            </a:r>
            <a:r>
              <a:rPr lang="en-NZ" sz="2000" dirty="0"/>
              <a:t>University in Munich develops the first </a:t>
            </a:r>
            <a:r>
              <a:rPr lang="en-NZ" sz="2000" dirty="0" err="1"/>
              <a:t>selfdriving</a:t>
            </a:r>
            <a:r>
              <a:rPr lang="en-NZ" sz="2000" dirty="0"/>
              <a:t> car</a:t>
            </a:r>
            <a:r>
              <a:rPr lang="en-NZ" sz="2000" dirty="0" smtClean="0"/>
              <a:t>.</a:t>
            </a:r>
          </a:p>
          <a:p>
            <a:r>
              <a:rPr lang="en-NZ" sz="2000" dirty="0" smtClean="0"/>
              <a:t>1987 </a:t>
            </a:r>
            <a:r>
              <a:rPr lang="en-US" sz="2000" dirty="0"/>
              <a:t>— </a:t>
            </a:r>
            <a:r>
              <a:rPr lang="en-NZ" sz="2000" dirty="0" smtClean="0"/>
              <a:t>The </a:t>
            </a:r>
            <a:r>
              <a:rPr lang="en-NZ" sz="2000" dirty="0"/>
              <a:t>second "AI winter" begins.</a:t>
            </a:r>
            <a:endParaRPr lang="en-US" sz="2000" dirty="0" smtClean="0"/>
          </a:p>
          <a:p>
            <a:r>
              <a:rPr lang="en-US" sz="2000" dirty="0" smtClean="0"/>
              <a:t>1990s </a:t>
            </a:r>
            <a:r>
              <a:rPr lang="en-US" sz="2000" dirty="0"/>
              <a:t>— Work on machine learning shifts from a </a:t>
            </a:r>
            <a:r>
              <a:rPr lang="en-US" sz="2000" dirty="0" smtClean="0"/>
              <a:t>logic/knowledge-driven </a:t>
            </a:r>
            <a:r>
              <a:rPr lang="en-US" sz="2000" dirty="0"/>
              <a:t>approach </a:t>
            </a:r>
            <a:r>
              <a:rPr lang="en-US" sz="2000" dirty="0" smtClean="0"/>
              <a:t>(symbolic) to </a:t>
            </a:r>
            <a:r>
              <a:rPr lang="en-US" sz="2000" dirty="0"/>
              <a:t>a data-driven </a:t>
            </a:r>
            <a:r>
              <a:rPr lang="en-US" sz="2000" dirty="0" smtClean="0"/>
              <a:t>approach </a:t>
            </a:r>
            <a:r>
              <a:rPr lang="en-US" sz="2000" dirty="0"/>
              <a:t> </a:t>
            </a:r>
            <a:endParaRPr lang="en-US" sz="2000" dirty="0" smtClean="0"/>
          </a:p>
          <a:p>
            <a:pPr lvl="1"/>
            <a:r>
              <a:rPr lang="en-US" sz="1600" dirty="0" smtClean="0"/>
              <a:t>Scientists </a:t>
            </a:r>
            <a:r>
              <a:rPr lang="en-US" sz="1600" dirty="0"/>
              <a:t>begin creating programs for computers to analyze large amounts of data and draw conclusions — or “learn” — </a:t>
            </a:r>
            <a:r>
              <a:rPr lang="en-US" sz="1600" dirty="0" smtClean="0"/>
              <a:t>by themselves from </a:t>
            </a:r>
            <a:r>
              <a:rPr lang="en-US" sz="1600" dirty="0"/>
              <a:t>the </a:t>
            </a:r>
            <a:r>
              <a:rPr lang="en-US" sz="1600" dirty="0" smtClean="0"/>
              <a:t>results</a:t>
            </a:r>
          </a:p>
          <a:p>
            <a:r>
              <a:rPr lang="en-US" sz="2000" dirty="0"/>
              <a:t>1997 — IBM’s Deep Blue beats </a:t>
            </a:r>
            <a:r>
              <a:rPr lang="en-US" sz="2000" dirty="0" smtClean="0"/>
              <a:t>Garry Kasparov the </a:t>
            </a:r>
            <a:r>
              <a:rPr lang="en-US" sz="2000" dirty="0"/>
              <a:t>world </a:t>
            </a:r>
            <a:r>
              <a:rPr lang="en-US" sz="2000" dirty="0" smtClean="0"/>
              <a:t>champion </a:t>
            </a:r>
            <a:r>
              <a:rPr lang="en-US" sz="2000" dirty="0"/>
              <a:t>at </a:t>
            </a:r>
            <a:r>
              <a:rPr lang="en-US" sz="2000" dirty="0" smtClean="0"/>
              <a:t>chess</a:t>
            </a:r>
          </a:p>
        </p:txBody>
      </p:sp>
      <p:pic>
        <p:nvPicPr>
          <p:cNvPr id="5" name="g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1195" y="3581400"/>
            <a:ext cx="5261610" cy="2964287"/>
          </a:xfrm>
          <a:prstGeom prst="rect">
            <a:avLst/>
          </a:prstGeom>
        </p:spPr>
      </p:pic>
    </p:spTree>
    <p:extLst>
      <p:ext uri="{BB962C8B-B14F-4D97-AF65-F5344CB8AC3E}">
        <p14:creationId xmlns:p14="http://schemas.microsoft.com/office/powerpoint/2010/main" val="32368159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3" name="Content Placeholder 2"/>
          <p:cNvSpPr>
            <a:spLocks noGrp="1"/>
          </p:cNvSpPr>
          <p:nvPr>
            <p:ph idx="1"/>
          </p:nvPr>
        </p:nvSpPr>
        <p:spPr>
          <a:xfrm>
            <a:off x="76200" y="1295400"/>
            <a:ext cx="9067800" cy="2286000"/>
          </a:xfrm>
        </p:spPr>
        <p:txBody>
          <a:bodyPr>
            <a:noAutofit/>
          </a:bodyPr>
          <a:lstStyle/>
          <a:p>
            <a:r>
              <a:rPr lang="en-US" sz="2000" dirty="0"/>
              <a:t>1990s </a:t>
            </a:r>
            <a:r>
              <a:rPr lang="en-US" sz="2000" dirty="0" smtClean="0"/>
              <a:t>— kernel methods: Vladimir </a:t>
            </a:r>
            <a:r>
              <a:rPr lang="en-US" sz="2000" dirty="0"/>
              <a:t>N. </a:t>
            </a:r>
            <a:r>
              <a:rPr lang="en-US" sz="2000" dirty="0" err="1"/>
              <a:t>Vapnik</a:t>
            </a:r>
            <a:r>
              <a:rPr lang="en-US" sz="2000" dirty="0"/>
              <a:t> </a:t>
            </a:r>
            <a:r>
              <a:rPr lang="en-US" sz="2000" dirty="0" smtClean="0"/>
              <a:t> et al suggested </a:t>
            </a:r>
            <a:r>
              <a:rPr lang="en-US" sz="2000" dirty="0"/>
              <a:t>a way to create nonlinear classifiers by applying the kernel trick to maximum-margin </a:t>
            </a:r>
            <a:r>
              <a:rPr lang="en-US" sz="2000" dirty="0" smtClean="0"/>
              <a:t>hyperplanes and find good decision boundaries: </a:t>
            </a:r>
          </a:p>
          <a:p>
            <a:pPr lvl="1"/>
            <a:r>
              <a:rPr lang="en-US" sz="1600" dirty="0" smtClean="0"/>
              <a:t>Support Vector Machines (SVMs)</a:t>
            </a:r>
          </a:p>
          <a:p>
            <a:pPr lvl="1"/>
            <a:r>
              <a:rPr lang="en-NZ" sz="1600" dirty="0" smtClean="0"/>
              <a:t>Simple idea that works great</a:t>
            </a:r>
          </a:p>
          <a:p>
            <a:pPr lvl="1"/>
            <a:r>
              <a:rPr lang="en-NZ" sz="1600" dirty="0" smtClean="0"/>
              <a:t>In 2000s became the state of the art in machine learning for numerous problems</a:t>
            </a:r>
          </a:p>
          <a:p>
            <a:r>
              <a:rPr lang="en-US" sz="2000" dirty="0" smtClean="0"/>
              <a:t>1998s —</a:t>
            </a:r>
            <a:r>
              <a:rPr lang="en-NZ" sz="2000" dirty="0"/>
              <a:t>NASA’s Remote Agent is first fully autonomous program to control a spacecraft in flight</a:t>
            </a:r>
            <a:endParaRPr lang="en-US" sz="2000" dirty="0" smtClean="0"/>
          </a:p>
        </p:txBody>
      </p:sp>
      <p:pic>
        <p:nvPicPr>
          <p:cNvPr id="2050" name="Picture 2" descr="http://docs.opencv.org/2.4/_images/optimal-hyperpla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038599"/>
            <a:ext cx="285750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508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581400" cy="563562"/>
          </a:xfrm>
        </p:spPr>
        <p:txBody>
          <a:bodyPr>
            <a:normAutofit fontScale="90000"/>
          </a:bodyPr>
          <a:lstStyle/>
          <a:p>
            <a:pPr algn="l"/>
            <a:r>
              <a:rPr lang="en-NZ" dirty="0"/>
              <a:t>A brief history of AI milestones</a:t>
            </a:r>
          </a:p>
        </p:txBody>
      </p:sp>
      <p:sp>
        <p:nvSpPr>
          <p:cNvPr id="3" name="Content Placeholder 2"/>
          <p:cNvSpPr>
            <a:spLocks noGrp="1"/>
          </p:cNvSpPr>
          <p:nvPr>
            <p:ph idx="1"/>
          </p:nvPr>
        </p:nvSpPr>
        <p:spPr>
          <a:xfrm>
            <a:off x="152400" y="1676400"/>
            <a:ext cx="3886200" cy="4525963"/>
          </a:xfrm>
        </p:spPr>
        <p:txBody>
          <a:bodyPr>
            <a:normAutofit/>
          </a:bodyPr>
          <a:lstStyle/>
          <a:p>
            <a:r>
              <a:rPr lang="en-US" sz="2400" dirty="0" smtClean="0"/>
              <a:t>2002 </a:t>
            </a:r>
            <a:r>
              <a:rPr lang="en-US" sz="2400" dirty="0"/>
              <a:t>— </a:t>
            </a:r>
            <a:r>
              <a:rPr lang="en-NZ" sz="2400" dirty="0" smtClean="0"/>
              <a:t>Amazon </a:t>
            </a:r>
            <a:r>
              <a:rPr lang="en-NZ" sz="2400" dirty="0"/>
              <a:t>replaces human product recommendation agents with an automated </a:t>
            </a:r>
            <a:r>
              <a:rPr lang="en-NZ" sz="2400" dirty="0" smtClean="0"/>
              <a:t>system</a:t>
            </a:r>
            <a:endParaRPr lang="en-NZ" sz="2400" dirty="0"/>
          </a:p>
          <a:p>
            <a:endParaRPr lang="en-NZ" sz="2400" dirty="0" smtClean="0"/>
          </a:p>
          <a:p>
            <a:r>
              <a:rPr lang="en-US" sz="2400" dirty="0" smtClean="0"/>
              <a:t>2007 — </a:t>
            </a:r>
            <a:r>
              <a:rPr lang="en-NZ" sz="2400" dirty="0"/>
              <a:t>Google launches Translate, a machine translation service.</a:t>
            </a:r>
          </a:p>
        </p:txBody>
      </p:sp>
      <p:pic>
        <p:nvPicPr>
          <p:cNvPr id="4" name="Picture 3"/>
          <p:cNvPicPr>
            <a:picLocks noChangeAspect="1"/>
          </p:cNvPicPr>
          <p:nvPr/>
        </p:nvPicPr>
        <p:blipFill rotWithShape="1">
          <a:blip r:embed="rId2"/>
          <a:srcRect l="2956" r="9123" b="50173"/>
          <a:stretch/>
        </p:blipFill>
        <p:spPr>
          <a:xfrm>
            <a:off x="4798256" y="488049"/>
            <a:ext cx="4188068" cy="1735296"/>
          </a:xfrm>
          <a:prstGeom prst="rect">
            <a:avLst/>
          </a:prstGeom>
        </p:spPr>
      </p:pic>
      <p:pic>
        <p:nvPicPr>
          <p:cNvPr id="5" name="Picture 4"/>
          <p:cNvPicPr>
            <a:picLocks noChangeAspect="1"/>
          </p:cNvPicPr>
          <p:nvPr/>
        </p:nvPicPr>
        <p:blipFill rotWithShape="1">
          <a:blip r:embed="rId3"/>
          <a:srcRect l="14061" t="3131" r="52456" b="5152"/>
          <a:stretch/>
        </p:blipFill>
        <p:spPr>
          <a:xfrm>
            <a:off x="4743545" y="2512905"/>
            <a:ext cx="2129695" cy="4348127"/>
          </a:xfrm>
          <a:prstGeom prst="rect">
            <a:avLst/>
          </a:prstGeom>
        </p:spPr>
      </p:pic>
      <p:pic>
        <p:nvPicPr>
          <p:cNvPr id="6" name="Picture 5"/>
          <p:cNvPicPr>
            <a:picLocks noChangeAspect="1"/>
          </p:cNvPicPr>
          <p:nvPr/>
        </p:nvPicPr>
        <p:blipFill rotWithShape="1">
          <a:blip r:embed="rId3"/>
          <a:srcRect l="63204" t="3603" r="1395" b="6552"/>
          <a:stretch/>
        </p:blipFill>
        <p:spPr>
          <a:xfrm>
            <a:off x="6892290" y="2522410"/>
            <a:ext cx="2251710" cy="4259390"/>
          </a:xfrm>
          <a:prstGeom prst="rect">
            <a:avLst/>
          </a:prstGeom>
        </p:spPr>
      </p:pic>
      <p:sp>
        <p:nvSpPr>
          <p:cNvPr id="7" name="TextBox 6"/>
          <p:cNvSpPr txBox="1"/>
          <p:nvPr/>
        </p:nvSpPr>
        <p:spPr>
          <a:xfrm>
            <a:off x="4953000" y="5486400"/>
            <a:ext cx="2057400" cy="369332"/>
          </a:xfrm>
          <a:prstGeom prst="rect">
            <a:avLst/>
          </a:prstGeom>
          <a:noFill/>
        </p:spPr>
        <p:txBody>
          <a:bodyPr wrap="square" rtlCol="0">
            <a:spAutoFit/>
          </a:bodyPr>
          <a:lstStyle/>
          <a:p>
            <a:r>
              <a:rPr lang="en-US" dirty="0" smtClean="0"/>
              <a:t>Old translation</a:t>
            </a:r>
            <a:endParaRPr lang="en-US" dirty="0"/>
          </a:p>
        </p:txBody>
      </p:sp>
      <p:sp>
        <p:nvSpPr>
          <p:cNvPr id="8" name="TextBox 7"/>
          <p:cNvSpPr txBox="1"/>
          <p:nvPr/>
        </p:nvSpPr>
        <p:spPr>
          <a:xfrm>
            <a:off x="7219855" y="5486400"/>
            <a:ext cx="2057400" cy="369332"/>
          </a:xfrm>
          <a:prstGeom prst="rect">
            <a:avLst/>
          </a:prstGeom>
          <a:noFill/>
        </p:spPr>
        <p:txBody>
          <a:bodyPr wrap="square" rtlCol="0">
            <a:spAutoFit/>
          </a:bodyPr>
          <a:lstStyle/>
          <a:p>
            <a:r>
              <a:rPr lang="en-US" dirty="0" smtClean="0"/>
              <a:t>New translation</a:t>
            </a:r>
            <a:endParaRPr lang="en-US" dirty="0"/>
          </a:p>
        </p:txBody>
      </p:sp>
    </p:spTree>
    <p:extLst>
      <p:ext uri="{BB962C8B-B14F-4D97-AF65-F5344CB8AC3E}">
        <p14:creationId xmlns:p14="http://schemas.microsoft.com/office/powerpoint/2010/main" val="24357845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3" name="Content Placeholder 2"/>
          <p:cNvSpPr>
            <a:spLocks noGrp="1"/>
          </p:cNvSpPr>
          <p:nvPr>
            <p:ph idx="1"/>
          </p:nvPr>
        </p:nvSpPr>
        <p:spPr>
          <a:xfrm>
            <a:off x="76200" y="1295400"/>
            <a:ext cx="5715000" cy="5029200"/>
          </a:xfrm>
        </p:spPr>
        <p:txBody>
          <a:bodyPr>
            <a:noAutofit/>
          </a:bodyPr>
          <a:lstStyle/>
          <a:p>
            <a:r>
              <a:rPr lang="en-US" sz="1600" dirty="0" smtClean="0"/>
              <a:t>2000-2010s—decision trees, random forests, and gradient boosting machines</a:t>
            </a:r>
          </a:p>
          <a:p>
            <a:r>
              <a:rPr lang="en-US" sz="1600" dirty="0"/>
              <a:t>Decision trees are flowchart-like structures that let you classify input data points or </a:t>
            </a:r>
            <a:r>
              <a:rPr lang="en-US" sz="1600" dirty="0" smtClean="0"/>
              <a:t>predict output </a:t>
            </a:r>
            <a:r>
              <a:rPr lang="en-US" sz="1600" dirty="0"/>
              <a:t>values given </a:t>
            </a:r>
            <a:r>
              <a:rPr lang="en-US" sz="1600" dirty="0" smtClean="0"/>
              <a:t>inputs</a:t>
            </a:r>
          </a:p>
          <a:p>
            <a:r>
              <a:rPr lang="en-US" sz="1600" dirty="0" smtClean="0"/>
              <a:t>They’re </a:t>
            </a:r>
            <a:r>
              <a:rPr lang="en-US" sz="1600" dirty="0"/>
              <a:t>easy to visualize and </a:t>
            </a:r>
            <a:r>
              <a:rPr lang="en-US" sz="1600" dirty="0" smtClean="0"/>
              <a:t>interpret</a:t>
            </a:r>
          </a:p>
          <a:p>
            <a:r>
              <a:rPr lang="en-US" sz="1600" dirty="0"/>
              <a:t>Random Forest </a:t>
            </a:r>
            <a:r>
              <a:rPr lang="en-US" sz="1600" dirty="0" smtClean="0"/>
              <a:t>involves </a:t>
            </a:r>
            <a:r>
              <a:rPr lang="en-US" sz="1600" dirty="0"/>
              <a:t>building a large number of specialized </a:t>
            </a:r>
            <a:r>
              <a:rPr lang="en-US" sz="1600" dirty="0" smtClean="0"/>
              <a:t>decision trees </a:t>
            </a:r>
            <a:r>
              <a:rPr lang="en-US" sz="1600" dirty="0"/>
              <a:t>and then </a:t>
            </a:r>
            <a:r>
              <a:rPr lang="en-US" sz="1600" dirty="0" err="1"/>
              <a:t>ensembling</a:t>
            </a:r>
            <a:r>
              <a:rPr lang="en-US" sz="1600" dirty="0"/>
              <a:t> their </a:t>
            </a:r>
            <a:r>
              <a:rPr lang="en-US" sz="1600" dirty="0" smtClean="0"/>
              <a:t>outputs</a:t>
            </a:r>
          </a:p>
          <a:p>
            <a:r>
              <a:rPr lang="en-US" sz="1600" dirty="0" smtClean="0"/>
              <a:t>2014: A </a:t>
            </a:r>
            <a:r>
              <a:rPr lang="en-US" sz="1600" dirty="0"/>
              <a:t>gradient boosting machine, much like a random forest, is a </a:t>
            </a:r>
            <a:r>
              <a:rPr lang="en-US" sz="1600" dirty="0" smtClean="0"/>
              <a:t>machine-learning technique </a:t>
            </a:r>
            <a:r>
              <a:rPr lang="en-US" sz="1600" dirty="0"/>
              <a:t>based on </a:t>
            </a:r>
            <a:r>
              <a:rPr lang="en-US" sz="1600" dirty="0" err="1"/>
              <a:t>ensembling</a:t>
            </a:r>
            <a:r>
              <a:rPr lang="en-US" sz="1600" dirty="0"/>
              <a:t> weak prediction models, generally decision trees. </a:t>
            </a:r>
            <a:r>
              <a:rPr lang="en-US" sz="1600" dirty="0" smtClean="0"/>
              <a:t>It </a:t>
            </a:r>
            <a:r>
              <a:rPr lang="en-US" sz="1600" dirty="0"/>
              <a:t>uses </a:t>
            </a:r>
            <a:r>
              <a:rPr lang="en-US" sz="1600" i="1" dirty="0"/>
              <a:t>gradient boosting</a:t>
            </a:r>
            <a:r>
              <a:rPr lang="en-US" sz="1600" dirty="0"/>
              <a:t>, a way to improve any machine-learning model by iteratively </a:t>
            </a:r>
            <a:r>
              <a:rPr lang="en-US" sz="1600" dirty="0" smtClean="0"/>
              <a:t>training new </a:t>
            </a:r>
            <a:r>
              <a:rPr lang="en-US" sz="1600" dirty="0"/>
              <a:t>models that specialize in addressing the weak points of the previous models.</a:t>
            </a:r>
          </a:p>
          <a:p>
            <a:r>
              <a:rPr lang="en-US" sz="1600" dirty="0"/>
              <a:t>Applied to decision trees, the use of the gradient boosting technique results in </a:t>
            </a:r>
            <a:r>
              <a:rPr lang="en-US" sz="1600" dirty="0" smtClean="0"/>
              <a:t>models that </a:t>
            </a:r>
            <a:r>
              <a:rPr lang="en-US" sz="1600" dirty="0"/>
              <a:t>strictly outperform random forests most of the time, while having similar properties</a:t>
            </a:r>
            <a:r>
              <a:rPr lang="en-US" sz="1600" dirty="0" smtClean="0"/>
              <a:t>. </a:t>
            </a:r>
            <a:endParaRPr lang="en-US" sz="1600" dirty="0"/>
          </a:p>
          <a:p>
            <a:r>
              <a:rPr lang="en-US" sz="1600" dirty="0"/>
              <a:t>It may be one of the best, if not </a:t>
            </a:r>
            <a:r>
              <a:rPr lang="en-US" sz="1600" i="1" dirty="0"/>
              <a:t>the </a:t>
            </a:r>
            <a:r>
              <a:rPr lang="en-US" sz="1600" dirty="0"/>
              <a:t>best, algorithm for dealing with </a:t>
            </a:r>
            <a:r>
              <a:rPr lang="en-US" sz="1600" dirty="0" err="1" smtClean="0"/>
              <a:t>nonperceptual</a:t>
            </a:r>
            <a:r>
              <a:rPr lang="en-US" sz="1600" dirty="0" smtClean="0"/>
              <a:t> (structured) data </a:t>
            </a:r>
            <a:r>
              <a:rPr lang="en-US" sz="1600" dirty="0"/>
              <a:t>today.</a:t>
            </a:r>
            <a:endParaRPr lang="en-US" sz="1600" dirty="0" smtClean="0"/>
          </a:p>
        </p:txBody>
      </p:sp>
      <p:pic>
        <p:nvPicPr>
          <p:cNvPr id="4" name="Picture 3"/>
          <p:cNvPicPr>
            <a:picLocks noChangeAspect="1"/>
          </p:cNvPicPr>
          <p:nvPr/>
        </p:nvPicPr>
        <p:blipFill>
          <a:blip r:embed="rId3"/>
          <a:stretch>
            <a:fillRect/>
          </a:stretch>
        </p:blipFill>
        <p:spPr>
          <a:xfrm>
            <a:off x="5913120" y="1219200"/>
            <a:ext cx="3158490" cy="2010937"/>
          </a:xfrm>
          <a:prstGeom prst="rect">
            <a:avLst/>
          </a:prstGeom>
        </p:spPr>
      </p:pic>
      <p:pic>
        <p:nvPicPr>
          <p:cNvPr id="5" name="Picture 4"/>
          <p:cNvPicPr>
            <a:picLocks noChangeAspect="1"/>
          </p:cNvPicPr>
          <p:nvPr/>
        </p:nvPicPr>
        <p:blipFill>
          <a:blip r:embed="rId4"/>
          <a:stretch>
            <a:fillRect/>
          </a:stretch>
        </p:blipFill>
        <p:spPr>
          <a:xfrm>
            <a:off x="5948184" y="4724400"/>
            <a:ext cx="3123426" cy="1905000"/>
          </a:xfrm>
          <a:prstGeom prst="rect">
            <a:avLst/>
          </a:prstGeom>
        </p:spPr>
      </p:pic>
      <p:sp>
        <p:nvSpPr>
          <p:cNvPr id="6" name="TextBox 5"/>
          <p:cNvSpPr txBox="1"/>
          <p:nvPr/>
        </p:nvSpPr>
        <p:spPr>
          <a:xfrm>
            <a:off x="6172200" y="3962400"/>
            <a:ext cx="3352800" cy="923330"/>
          </a:xfrm>
          <a:prstGeom prst="rect">
            <a:avLst/>
          </a:prstGeom>
          <a:noFill/>
        </p:spPr>
        <p:txBody>
          <a:bodyPr wrap="square" rtlCol="0">
            <a:spAutoFit/>
          </a:bodyPr>
          <a:lstStyle/>
          <a:p>
            <a:r>
              <a:rPr lang="en-US" dirty="0" smtClean="0"/>
              <a:t>Decision tree to answer the question “Should we work outside?”</a:t>
            </a:r>
            <a:endParaRPr lang="en-US" dirty="0"/>
          </a:p>
        </p:txBody>
      </p:sp>
    </p:spTree>
    <p:extLst>
      <p:ext uri="{BB962C8B-B14F-4D97-AF65-F5344CB8AC3E}">
        <p14:creationId xmlns:p14="http://schemas.microsoft.com/office/powerpoint/2010/main" val="3194982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3" name="Content Placeholder 2"/>
          <p:cNvSpPr>
            <a:spLocks noGrp="1"/>
          </p:cNvSpPr>
          <p:nvPr>
            <p:ph idx="1"/>
          </p:nvPr>
        </p:nvSpPr>
        <p:spPr>
          <a:xfrm>
            <a:off x="76200" y="1295400"/>
            <a:ext cx="9067800" cy="2286000"/>
          </a:xfrm>
        </p:spPr>
        <p:txBody>
          <a:bodyPr>
            <a:noAutofit/>
          </a:bodyPr>
          <a:lstStyle/>
          <a:p>
            <a:r>
              <a:rPr lang="en-US" sz="2000" dirty="0"/>
              <a:t>2006 — Geoffrey Hinton coins the term “</a:t>
            </a:r>
            <a:r>
              <a:rPr lang="en-US" sz="2000" dirty="0">
                <a:solidFill>
                  <a:srgbClr val="FF0000"/>
                </a:solidFill>
              </a:rPr>
              <a:t>deep learning</a:t>
            </a:r>
            <a:r>
              <a:rPr lang="en-US" sz="2000" dirty="0"/>
              <a:t>” to </a:t>
            </a:r>
            <a:r>
              <a:rPr lang="en-US" sz="2000" dirty="0" smtClean="0"/>
              <a:t>refer to an old algorithm (artificial neural networks) with new capabilities that </a:t>
            </a:r>
            <a:r>
              <a:rPr lang="en-US" sz="2000" dirty="0"/>
              <a:t>let computers “see” and distinguish objects and text in images and </a:t>
            </a:r>
            <a:r>
              <a:rPr lang="en-US" sz="2000" dirty="0" smtClean="0"/>
              <a:t>videos</a:t>
            </a:r>
            <a:endParaRPr lang="en-US" sz="2000" dirty="0"/>
          </a:p>
          <a:p>
            <a:pPr lvl="1"/>
            <a:r>
              <a:rPr lang="en-NZ" sz="1600" dirty="0" smtClean="0"/>
              <a:t>Marked improvement over the next few years in image and speech recognition</a:t>
            </a:r>
            <a:endParaRPr lang="en-US" sz="1600" dirty="0" smtClean="0"/>
          </a:p>
          <a:p>
            <a:endParaRPr lang="en-US" sz="2000" dirty="0" smtClean="0"/>
          </a:p>
          <a:p>
            <a:endParaRPr lang="en-US" sz="2000" dirty="0" smtClean="0"/>
          </a:p>
        </p:txBody>
      </p:sp>
      <p:pic>
        <p:nvPicPr>
          <p:cNvPr id="9220" name="Picture 4" descr="http://4.bp.blogspot.com/-dJHGkYU-o9M/VjSBqTFLu1I/AAAAAAAAOVc/LydkP3tNOZ8/s1600/single_layer.png"/>
          <p:cNvPicPr>
            <a:picLocks noChangeAspect="1" noChangeArrowheads="1"/>
          </p:cNvPicPr>
          <p:nvPr/>
        </p:nvPicPr>
        <p:blipFill rotWithShape="1">
          <a:blip r:embed="rId3">
            <a:extLst>
              <a:ext uri="{28A0092B-C50C-407E-A947-70E740481C1C}">
                <a14:useLocalDpi xmlns:a14="http://schemas.microsoft.com/office/drawing/2010/main" val="0"/>
              </a:ext>
            </a:extLst>
          </a:blip>
          <a:srcRect t="3536"/>
          <a:stretch/>
        </p:blipFill>
        <p:spPr bwMode="auto">
          <a:xfrm>
            <a:off x="76200" y="2667000"/>
            <a:ext cx="8994775" cy="3999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907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3" name="Content Placeholder 2"/>
          <p:cNvSpPr>
            <a:spLocks noGrp="1"/>
          </p:cNvSpPr>
          <p:nvPr>
            <p:ph idx="1"/>
          </p:nvPr>
        </p:nvSpPr>
        <p:spPr>
          <a:xfrm>
            <a:off x="76200" y="1295400"/>
            <a:ext cx="9067800" cy="2286000"/>
          </a:xfrm>
        </p:spPr>
        <p:txBody>
          <a:bodyPr>
            <a:noAutofit/>
          </a:bodyPr>
          <a:lstStyle/>
          <a:p>
            <a:r>
              <a:rPr lang="en-US" sz="2000" dirty="0" smtClean="0"/>
              <a:t>2011 </a:t>
            </a:r>
            <a:r>
              <a:rPr lang="en-US" sz="2000" dirty="0"/>
              <a:t>— IBM’s Watson beats its human competitors at </a:t>
            </a:r>
            <a:r>
              <a:rPr lang="en-US" sz="2000" dirty="0" smtClean="0"/>
              <a:t>Jeopardy (NLP breakthrough)</a:t>
            </a:r>
          </a:p>
          <a:p>
            <a:endParaRPr lang="en-US" sz="2000" dirty="0" smtClean="0"/>
          </a:p>
        </p:txBody>
      </p:sp>
      <p:pic>
        <p:nvPicPr>
          <p:cNvPr id="4" name="IBM's Watson Supercomputer Destroys Humans in Jeopard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8665" y="2057400"/>
            <a:ext cx="7709535" cy="4343400"/>
          </a:xfrm>
          <a:prstGeom prst="rect">
            <a:avLst/>
          </a:prstGeom>
        </p:spPr>
      </p:pic>
    </p:spTree>
    <p:extLst>
      <p:ext uri="{BB962C8B-B14F-4D97-AF65-F5344CB8AC3E}">
        <p14:creationId xmlns:p14="http://schemas.microsoft.com/office/powerpoint/2010/main" val="36032399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20"/>
          <a:stretch/>
        </p:blipFill>
        <p:spPr>
          <a:xfrm>
            <a:off x="308610" y="758190"/>
            <a:ext cx="3733800" cy="2783047"/>
          </a:xfrm>
          <a:prstGeom prst="rect">
            <a:avLst/>
          </a:prstGeom>
        </p:spPr>
      </p:pic>
      <p:pic>
        <p:nvPicPr>
          <p:cNvPr id="5" name="Picture 4"/>
          <p:cNvPicPr>
            <a:picLocks noChangeAspect="1"/>
          </p:cNvPicPr>
          <p:nvPr/>
        </p:nvPicPr>
        <p:blipFill>
          <a:blip r:embed="rId3"/>
          <a:stretch>
            <a:fillRect/>
          </a:stretch>
        </p:blipFill>
        <p:spPr>
          <a:xfrm>
            <a:off x="4652010" y="762000"/>
            <a:ext cx="4345309" cy="2865120"/>
          </a:xfrm>
          <a:prstGeom prst="rect">
            <a:avLst/>
          </a:prstGeom>
        </p:spPr>
      </p:pic>
      <p:pic>
        <p:nvPicPr>
          <p:cNvPr id="6" name="Picture 5"/>
          <p:cNvPicPr>
            <a:picLocks noChangeAspect="1"/>
          </p:cNvPicPr>
          <p:nvPr/>
        </p:nvPicPr>
        <p:blipFill>
          <a:blip r:embed="rId4"/>
          <a:stretch>
            <a:fillRect/>
          </a:stretch>
        </p:blipFill>
        <p:spPr>
          <a:xfrm>
            <a:off x="312420" y="3810000"/>
            <a:ext cx="3814087" cy="2683987"/>
          </a:xfrm>
          <a:prstGeom prst="rect">
            <a:avLst/>
          </a:prstGeom>
        </p:spPr>
      </p:pic>
      <p:pic>
        <p:nvPicPr>
          <p:cNvPr id="7" name="Picture 6"/>
          <p:cNvPicPr>
            <a:picLocks noChangeAspect="1"/>
          </p:cNvPicPr>
          <p:nvPr/>
        </p:nvPicPr>
        <p:blipFill>
          <a:blip r:embed="rId5"/>
          <a:stretch>
            <a:fillRect/>
          </a:stretch>
        </p:blipFill>
        <p:spPr>
          <a:xfrm>
            <a:off x="4652010" y="3771900"/>
            <a:ext cx="3964309" cy="2892671"/>
          </a:xfrm>
          <a:prstGeom prst="rect">
            <a:avLst/>
          </a:prstGeom>
        </p:spPr>
      </p:pic>
      <p:sp>
        <p:nvSpPr>
          <p:cNvPr id="2" name="Rectangle 1"/>
          <p:cNvSpPr/>
          <p:nvPr/>
        </p:nvSpPr>
        <p:spPr>
          <a:xfrm>
            <a:off x="15240" y="151745"/>
            <a:ext cx="9288780" cy="461665"/>
          </a:xfrm>
          <a:prstGeom prst="rect">
            <a:avLst/>
          </a:prstGeom>
        </p:spPr>
        <p:txBody>
          <a:bodyPr wrap="square">
            <a:spAutoFit/>
          </a:bodyPr>
          <a:lstStyle/>
          <a:p>
            <a:r>
              <a:rPr lang="en-NZ" sz="2400" dirty="0"/>
              <a:t>Empirical evidence about the growing relevance of machine learning</a:t>
            </a:r>
            <a:endParaRPr lang="en-US" sz="2400" dirty="0"/>
          </a:p>
        </p:txBody>
      </p:sp>
    </p:spTree>
    <p:extLst>
      <p:ext uri="{BB962C8B-B14F-4D97-AF65-F5344CB8AC3E}">
        <p14:creationId xmlns:p14="http://schemas.microsoft.com/office/powerpoint/2010/main" val="22489645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5" name="Content Placeholder 2"/>
          <p:cNvSpPr txBox="1">
            <a:spLocks/>
          </p:cNvSpPr>
          <p:nvPr/>
        </p:nvSpPr>
        <p:spPr>
          <a:xfrm>
            <a:off x="76200" y="1295400"/>
            <a:ext cx="9067800" cy="838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sz="2000" dirty="0"/>
              <a:t>2012 </a:t>
            </a:r>
            <a:r>
              <a:rPr lang="en-US" sz="2000" dirty="0"/>
              <a:t>— Hinton and colleagues at the University of Toronto used deep learning techniques to win state of the art competition for image recognition </a:t>
            </a:r>
            <a:endParaRPr lang="en-US" sz="2000" dirty="0" smtClean="0"/>
          </a:p>
          <a:p>
            <a:pPr lvl="1"/>
            <a:r>
              <a:rPr lang="en-US" sz="1600" dirty="0" smtClean="0"/>
              <a:t>The team leveraged the computational power of GPUs</a:t>
            </a:r>
            <a:endParaRPr lang="en-US" sz="1600" dirty="0"/>
          </a:p>
          <a:p>
            <a:r>
              <a:rPr lang="en-US" sz="2000" dirty="0" smtClean="0"/>
              <a:t>2012 — Google starts to tests driverless cars in Nevada</a:t>
            </a:r>
          </a:p>
          <a:p>
            <a:r>
              <a:rPr lang="en-NZ" sz="2000" dirty="0" smtClean="0"/>
              <a:t>2013 </a:t>
            </a:r>
            <a:r>
              <a:rPr lang="en-US" sz="2000" dirty="0" smtClean="0"/>
              <a:t>—Deep learning techniques cut error rate in speech recognition by 25%</a:t>
            </a:r>
          </a:p>
        </p:txBody>
      </p:sp>
      <p:pic>
        <p:nvPicPr>
          <p:cNvPr id="3" name="Google self driving c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2100" y="3161982"/>
            <a:ext cx="6019800" cy="3391436"/>
          </a:xfrm>
          <a:prstGeom prst="rect">
            <a:avLst/>
          </a:prstGeom>
        </p:spPr>
      </p:pic>
    </p:spTree>
    <p:extLst>
      <p:ext uri="{BB962C8B-B14F-4D97-AF65-F5344CB8AC3E}">
        <p14:creationId xmlns:p14="http://schemas.microsoft.com/office/powerpoint/2010/main" val="14774375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5" name="Content Placeholder 2"/>
          <p:cNvSpPr txBox="1">
            <a:spLocks/>
          </p:cNvSpPr>
          <p:nvPr/>
        </p:nvSpPr>
        <p:spPr>
          <a:xfrm>
            <a:off x="76200" y="1295400"/>
            <a:ext cx="9067800" cy="838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A </a:t>
            </a:r>
            <a:r>
              <a:rPr lang="en-US" sz="2000" dirty="0"/>
              <a:t>team at Google DeepMind used a reinforcement learning system to learn how to play 49 Atari games. </a:t>
            </a:r>
            <a:endParaRPr lang="en-US" sz="2000" dirty="0" smtClean="0"/>
          </a:p>
          <a:p>
            <a:pPr lvl="1"/>
            <a:r>
              <a:rPr lang="en-US" sz="1600" dirty="0" smtClean="0"/>
              <a:t>The </a:t>
            </a:r>
            <a:r>
              <a:rPr lang="en-US" sz="1600" dirty="0"/>
              <a:t>system was able to achieve human-level performance in a majority of the games (e.g., Breakout</a:t>
            </a:r>
            <a:r>
              <a:rPr lang="en-US" sz="1600" dirty="0" smtClean="0"/>
              <a:t>) </a:t>
            </a:r>
          </a:p>
          <a:p>
            <a:pPr lvl="1"/>
            <a:r>
              <a:rPr lang="en-US" sz="1600" dirty="0" smtClean="0"/>
              <a:t>Though </a:t>
            </a:r>
            <a:r>
              <a:rPr lang="en-US" sz="1600" dirty="0"/>
              <a:t>some are still significantly out of reach (e.g., </a:t>
            </a:r>
            <a:r>
              <a:rPr lang="en-US" sz="1600" strike="sngStrike" dirty="0"/>
              <a:t>Montezuma’s Revenge</a:t>
            </a:r>
            <a:r>
              <a:rPr lang="en-US" sz="1600" dirty="0"/>
              <a:t>)</a:t>
            </a:r>
            <a:endParaRPr lang="en-US" sz="1600"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3294062"/>
            <a:ext cx="3848100" cy="272573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11" y="3305175"/>
            <a:ext cx="4343400" cy="2714625"/>
          </a:xfrm>
          <a:prstGeom prst="rect">
            <a:avLst/>
          </a:prstGeom>
        </p:spPr>
      </p:pic>
    </p:spTree>
    <p:extLst>
      <p:ext uri="{BB962C8B-B14F-4D97-AF65-F5344CB8AC3E}">
        <p14:creationId xmlns:p14="http://schemas.microsoft.com/office/powerpoint/2010/main" val="504867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5" name="Content Placeholder 2"/>
          <p:cNvSpPr txBox="1">
            <a:spLocks/>
          </p:cNvSpPr>
          <p:nvPr/>
        </p:nvSpPr>
        <p:spPr>
          <a:xfrm>
            <a:off x="76200" y="1295400"/>
            <a:ext cx="9067800" cy="838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2016 - Google’s </a:t>
            </a:r>
            <a:r>
              <a:rPr lang="en-US" sz="2000" dirty="0"/>
              <a:t>artificial intelligence algorithm beats a professional player at the Chinese board game Go, which is considered the world’s most complex board game and is many times harder than </a:t>
            </a:r>
            <a:r>
              <a:rPr lang="en-US" sz="2000" dirty="0" smtClean="0"/>
              <a:t>chess</a:t>
            </a:r>
          </a:p>
          <a:p>
            <a:pPr lvl="1"/>
            <a:r>
              <a:rPr lang="en-US" sz="1600" dirty="0" smtClean="0"/>
              <a:t>Combination of deep learning and “reinforcement learning” used</a:t>
            </a:r>
            <a:r>
              <a:rPr lang="en-US" sz="1600" dirty="0"/>
              <a:t> </a:t>
            </a:r>
            <a:endParaRPr lang="en-US" sz="1600" dirty="0" smtClean="0"/>
          </a:p>
        </p:txBody>
      </p:sp>
      <p:pic>
        <p:nvPicPr>
          <p:cNvPr id="3" name="AlphaGo beats Lee Sedo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0199" y="2666999"/>
            <a:ext cx="6356987" cy="3581401"/>
          </a:xfrm>
          <a:prstGeom prst="rect">
            <a:avLst/>
          </a:prstGeom>
        </p:spPr>
      </p:pic>
    </p:spTree>
    <p:extLst>
      <p:ext uri="{BB962C8B-B14F-4D97-AF65-F5344CB8AC3E}">
        <p14:creationId xmlns:p14="http://schemas.microsoft.com/office/powerpoint/2010/main" val="5730164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NZ" dirty="0"/>
              <a:t>A brief history of AI milestones</a:t>
            </a:r>
            <a:endParaRPr lang="en-US" dirty="0"/>
          </a:p>
        </p:txBody>
      </p:sp>
      <p:sp>
        <p:nvSpPr>
          <p:cNvPr id="5" name="Content Placeholder 2"/>
          <p:cNvSpPr txBox="1">
            <a:spLocks/>
          </p:cNvSpPr>
          <p:nvPr/>
        </p:nvSpPr>
        <p:spPr>
          <a:xfrm>
            <a:off x="76200" y="1295400"/>
            <a:ext cx="3962400" cy="3048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2017 - Medical diagnosis: machine vision outperforming ophthalmologist and dermatologists for diabetic retinopathy and skin cancer diagnosis </a:t>
            </a:r>
          </a:p>
          <a:p>
            <a:pPr lvl="1"/>
            <a:r>
              <a:rPr lang="en-US" sz="1600" dirty="0" smtClean="0"/>
              <a:t>Using Inception v3 the network machine vision model</a:t>
            </a:r>
          </a:p>
          <a:p>
            <a:pPr lvl="1"/>
            <a:r>
              <a:rPr lang="en-US" sz="1600" dirty="0" smtClean="0"/>
              <a:t>You will be using Inception v3 in this paper</a:t>
            </a:r>
          </a:p>
        </p:txBody>
      </p:sp>
      <p:pic>
        <p:nvPicPr>
          <p:cNvPr id="4" name="Picture 3"/>
          <p:cNvPicPr>
            <a:picLocks noChangeAspect="1"/>
          </p:cNvPicPr>
          <p:nvPr/>
        </p:nvPicPr>
        <p:blipFill>
          <a:blip r:embed="rId3"/>
          <a:stretch>
            <a:fillRect/>
          </a:stretch>
        </p:blipFill>
        <p:spPr>
          <a:xfrm>
            <a:off x="3818634" y="914400"/>
            <a:ext cx="5108306" cy="2823927"/>
          </a:xfrm>
          <a:prstGeom prst="rect">
            <a:avLst/>
          </a:prstGeom>
        </p:spPr>
      </p:pic>
      <p:pic>
        <p:nvPicPr>
          <p:cNvPr id="2050" name="Picture 2" descr="Image result for diabetic retinopathy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930" y="2077769"/>
            <a:ext cx="2099018" cy="1660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04800" y="4495800"/>
            <a:ext cx="5772150" cy="2217350"/>
          </a:xfrm>
          <a:prstGeom prst="rect">
            <a:avLst/>
          </a:prstGeom>
        </p:spPr>
      </p:pic>
      <p:pic>
        <p:nvPicPr>
          <p:cNvPr id="7" name="Picture 6"/>
          <p:cNvPicPr>
            <a:picLocks noChangeAspect="1"/>
          </p:cNvPicPr>
          <p:nvPr/>
        </p:nvPicPr>
        <p:blipFill>
          <a:blip r:embed="rId6"/>
          <a:stretch>
            <a:fillRect/>
          </a:stretch>
        </p:blipFill>
        <p:spPr>
          <a:xfrm>
            <a:off x="6629400" y="4652727"/>
            <a:ext cx="1952625" cy="1952625"/>
          </a:xfrm>
          <a:prstGeom prst="rect">
            <a:avLst/>
          </a:prstGeom>
        </p:spPr>
      </p:pic>
    </p:spTree>
    <p:extLst>
      <p:ext uri="{BB962C8B-B14F-4D97-AF65-F5344CB8AC3E}">
        <p14:creationId xmlns:p14="http://schemas.microsoft.com/office/powerpoint/2010/main" val="25758857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NZ" dirty="0"/>
              <a:t>A brief history of AI milestones</a:t>
            </a:r>
            <a:endParaRPr lang="en-US" dirty="0"/>
          </a:p>
        </p:txBody>
      </p:sp>
      <p:sp>
        <p:nvSpPr>
          <p:cNvPr id="5" name="Content Placeholder 2"/>
          <p:cNvSpPr txBox="1">
            <a:spLocks/>
          </p:cNvSpPr>
          <p:nvPr/>
        </p:nvSpPr>
        <p:spPr>
          <a:xfrm>
            <a:off x="76200" y="1295400"/>
            <a:ext cx="8839200" cy="3048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2018 – Researchers at </a:t>
            </a:r>
            <a:r>
              <a:rPr lang="en-US" sz="1800" dirty="0" err="1" smtClean="0"/>
              <a:t>OpenAI</a:t>
            </a:r>
            <a:r>
              <a:rPr lang="en-US" sz="1800" dirty="0" smtClean="0"/>
              <a:t> create </a:t>
            </a:r>
            <a:r>
              <a:rPr lang="en-US" sz="1800" dirty="0"/>
              <a:t>a  bot which beats the world’s top professionals at 1v1 matches of </a:t>
            </a:r>
            <a:r>
              <a:rPr lang="en-US" sz="1800" dirty="0" err="1"/>
              <a:t>Dota</a:t>
            </a:r>
            <a:r>
              <a:rPr lang="en-US" sz="1800" dirty="0"/>
              <a:t> 2 under standard tournament rules. </a:t>
            </a:r>
            <a:endParaRPr lang="en-US" sz="1800" dirty="0" smtClean="0"/>
          </a:p>
          <a:p>
            <a:r>
              <a:rPr lang="en-US" sz="1800" dirty="0" smtClean="0"/>
              <a:t>The </a:t>
            </a:r>
            <a:r>
              <a:rPr lang="en-US" sz="1800" dirty="0"/>
              <a:t>bot learned the game from scratch by self-play, and does not use imitation learning or tree search. </a:t>
            </a:r>
            <a:endParaRPr lang="en-US" sz="1800" dirty="0" smtClean="0"/>
          </a:p>
          <a:p>
            <a:r>
              <a:rPr lang="en-US" sz="1800" dirty="0"/>
              <a:t>This is a step towards building AI systems which accomplish well-defined goals in messy, complicated situations involving real humans.</a:t>
            </a:r>
            <a:endParaRPr lang="en-US" sz="1800" dirty="0" smtClean="0"/>
          </a:p>
        </p:txBody>
      </p:sp>
      <p:pic>
        <p:nvPicPr>
          <p:cNvPr id="9" name="dota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3200400"/>
            <a:ext cx="5680710" cy="3200400"/>
          </a:xfrm>
          <a:prstGeom prst="rect">
            <a:avLst/>
          </a:prstGeom>
        </p:spPr>
      </p:pic>
    </p:spTree>
    <p:extLst>
      <p:ext uri="{BB962C8B-B14F-4D97-AF65-F5344CB8AC3E}">
        <p14:creationId xmlns:p14="http://schemas.microsoft.com/office/powerpoint/2010/main" val="23056998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3999" cy="652671"/>
          </a:xfrm>
        </p:spPr>
        <p:txBody>
          <a:bodyPr>
            <a:noAutofit/>
          </a:bodyPr>
          <a:lstStyle/>
          <a:p>
            <a:r>
              <a:rPr lang="en-NZ" sz="3200" dirty="0" smtClean="0"/>
              <a:t>Quantification of technical performance improvement</a:t>
            </a:r>
            <a:endParaRPr lang="en-US" sz="3200" dirty="0"/>
          </a:p>
        </p:txBody>
      </p:sp>
      <p:pic>
        <p:nvPicPr>
          <p:cNvPr id="4" name="Picture 3"/>
          <p:cNvPicPr>
            <a:picLocks noChangeAspect="1"/>
          </p:cNvPicPr>
          <p:nvPr/>
        </p:nvPicPr>
        <p:blipFill>
          <a:blip r:embed="rId3"/>
          <a:stretch>
            <a:fillRect/>
          </a:stretch>
        </p:blipFill>
        <p:spPr>
          <a:xfrm>
            <a:off x="76201" y="957472"/>
            <a:ext cx="4114800" cy="2617260"/>
          </a:xfrm>
          <a:prstGeom prst="rect">
            <a:avLst/>
          </a:prstGeom>
        </p:spPr>
      </p:pic>
      <p:pic>
        <p:nvPicPr>
          <p:cNvPr id="5" name="Picture 4"/>
          <p:cNvPicPr>
            <a:picLocks noChangeAspect="1"/>
          </p:cNvPicPr>
          <p:nvPr/>
        </p:nvPicPr>
        <p:blipFill>
          <a:blip r:embed="rId4"/>
          <a:stretch>
            <a:fillRect/>
          </a:stretch>
        </p:blipFill>
        <p:spPr>
          <a:xfrm>
            <a:off x="4669375" y="805071"/>
            <a:ext cx="4474625" cy="2947988"/>
          </a:xfrm>
          <a:prstGeom prst="rect">
            <a:avLst/>
          </a:prstGeom>
        </p:spPr>
      </p:pic>
      <p:pic>
        <p:nvPicPr>
          <p:cNvPr id="6" name="Picture 5"/>
          <p:cNvPicPr>
            <a:picLocks noChangeAspect="1"/>
          </p:cNvPicPr>
          <p:nvPr/>
        </p:nvPicPr>
        <p:blipFill>
          <a:blip r:embed="rId5"/>
          <a:stretch>
            <a:fillRect/>
          </a:stretch>
        </p:blipFill>
        <p:spPr>
          <a:xfrm>
            <a:off x="76201" y="3810000"/>
            <a:ext cx="4300513" cy="2852529"/>
          </a:xfrm>
          <a:prstGeom prst="rect">
            <a:avLst/>
          </a:prstGeom>
        </p:spPr>
      </p:pic>
      <p:pic>
        <p:nvPicPr>
          <p:cNvPr id="7" name="Picture 6"/>
          <p:cNvPicPr>
            <a:picLocks noChangeAspect="1"/>
          </p:cNvPicPr>
          <p:nvPr/>
        </p:nvPicPr>
        <p:blipFill>
          <a:blip r:embed="rId6"/>
          <a:stretch>
            <a:fillRect/>
          </a:stretch>
        </p:blipFill>
        <p:spPr>
          <a:xfrm>
            <a:off x="4593719" y="3810000"/>
            <a:ext cx="4550281" cy="2852529"/>
          </a:xfrm>
          <a:prstGeom prst="rect">
            <a:avLst/>
          </a:prstGeom>
        </p:spPr>
      </p:pic>
      <p:sp>
        <p:nvSpPr>
          <p:cNvPr id="8" name="Rectangle 7"/>
          <p:cNvSpPr/>
          <p:nvPr/>
        </p:nvSpPr>
        <p:spPr>
          <a:xfrm>
            <a:off x="-96615" y="6654842"/>
            <a:ext cx="2323072" cy="253916"/>
          </a:xfrm>
          <a:prstGeom prst="rect">
            <a:avLst/>
          </a:prstGeom>
        </p:spPr>
        <p:txBody>
          <a:bodyPr wrap="none">
            <a:spAutoFit/>
          </a:bodyPr>
          <a:lstStyle/>
          <a:p>
            <a:r>
              <a:rPr lang="en-US" sz="1050" dirty="0"/>
              <a:t>http://cdn.aiindex.org/2017-report.pdf</a:t>
            </a:r>
          </a:p>
        </p:txBody>
      </p:sp>
    </p:spTree>
    <p:extLst>
      <p:ext uri="{BB962C8B-B14F-4D97-AF65-F5344CB8AC3E}">
        <p14:creationId xmlns:p14="http://schemas.microsoft.com/office/powerpoint/2010/main" val="36110104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800" y="914400"/>
            <a:ext cx="3595776" cy="2613249"/>
          </a:xfrm>
          <a:prstGeom prst="rect">
            <a:avLst/>
          </a:prstGeom>
        </p:spPr>
      </p:pic>
      <p:sp>
        <p:nvSpPr>
          <p:cNvPr id="8" name="Rectangle 7"/>
          <p:cNvSpPr/>
          <p:nvPr/>
        </p:nvSpPr>
        <p:spPr>
          <a:xfrm>
            <a:off x="-96615" y="6654842"/>
            <a:ext cx="2323072" cy="253916"/>
          </a:xfrm>
          <a:prstGeom prst="rect">
            <a:avLst/>
          </a:prstGeom>
        </p:spPr>
        <p:txBody>
          <a:bodyPr wrap="none">
            <a:spAutoFit/>
          </a:bodyPr>
          <a:lstStyle/>
          <a:p>
            <a:r>
              <a:rPr lang="en-US" sz="1050" dirty="0"/>
              <a:t>http://cdn.aiindex.org/2017-report.pdf</a:t>
            </a:r>
          </a:p>
        </p:txBody>
      </p:sp>
      <p:pic>
        <p:nvPicPr>
          <p:cNvPr id="9" name="Picture 8"/>
          <p:cNvPicPr>
            <a:picLocks noChangeAspect="1"/>
          </p:cNvPicPr>
          <p:nvPr/>
        </p:nvPicPr>
        <p:blipFill>
          <a:blip r:embed="rId4"/>
          <a:stretch>
            <a:fillRect/>
          </a:stretch>
        </p:blipFill>
        <p:spPr>
          <a:xfrm>
            <a:off x="5334000" y="914400"/>
            <a:ext cx="3429000" cy="2625238"/>
          </a:xfrm>
          <a:prstGeom prst="rect">
            <a:avLst/>
          </a:prstGeom>
        </p:spPr>
      </p:pic>
      <p:pic>
        <p:nvPicPr>
          <p:cNvPr id="10" name="Picture 9"/>
          <p:cNvPicPr>
            <a:picLocks noChangeAspect="1"/>
          </p:cNvPicPr>
          <p:nvPr/>
        </p:nvPicPr>
        <p:blipFill>
          <a:blip r:embed="rId5"/>
          <a:stretch>
            <a:fillRect/>
          </a:stretch>
        </p:blipFill>
        <p:spPr>
          <a:xfrm>
            <a:off x="304800" y="3629025"/>
            <a:ext cx="4616647" cy="2695575"/>
          </a:xfrm>
          <a:prstGeom prst="rect">
            <a:avLst/>
          </a:prstGeom>
        </p:spPr>
      </p:pic>
      <p:pic>
        <p:nvPicPr>
          <p:cNvPr id="11" name="Picture 10"/>
          <p:cNvPicPr>
            <a:picLocks noChangeAspect="1"/>
          </p:cNvPicPr>
          <p:nvPr/>
        </p:nvPicPr>
        <p:blipFill>
          <a:blip r:embed="rId6"/>
          <a:stretch>
            <a:fillRect/>
          </a:stretch>
        </p:blipFill>
        <p:spPr>
          <a:xfrm>
            <a:off x="5026582" y="3731685"/>
            <a:ext cx="4041218" cy="2669115"/>
          </a:xfrm>
          <a:prstGeom prst="rect">
            <a:avLst/>
          </a:prstGeom>
        </p:spPr>
      </p:pic>
      <p:sp>
        <p:nvSpPr>
          <p:cNvPr id="12" name="Title 1"/>
          <p:cNvSpPr>
            <a:spLocks noGrp="1"/>
          </p:cNvSpPr>
          <p:nvPr>
            <p:ph type="title"/>
          </p:nvPr>
        </p:nvSpPr>
        <p:spPr>
          <a:xfrm>
            <a:off x="0" y="76200"/>
            <a:ext cx="9143999" cy="652671"/>
          </a:xfrm>
        </p:spPr>
        <p:txBody>
          <a:bodyPr>
            <a:noAutofit/>
          </a:bodyPr>
          <a:lstStyle/>
          <a:p>
            <a:r>
              <a:rPr lang="en-NZ" sz="3200" dirty="0" smtClean="0"/>
              <a:t>Quantification of technical performance improvement</a:t>
            </a:r>
            <a:endParaRPr lang="en-US" sz="3200" dirty="0"/>
          </a:p>
        </p:txBody>
      </p:sp>
    </p:spTree>
    <p:extLst>
      <p:ext uri="{BB962C8B-B14F-4D97-AF65-F5344CB8AC3E}">
        <p14:creationId xmlns:p14="http://schemas.microsoft.com/office/powerpoint/2010/main" val="34258045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5257800" cy="1143000"/>
          </a:xfrm>
        </p:spPr>
        <p:txBody>
          <a:bodyPr>
            <a:noAutofit/>
          </a:bodyPr>
          <a:lstStyle/>
          <a:p>
            <a:r>
              <a:rPr lang="en-US" sz="3200" dirty="0" smtClean="0"/>
              <a:t>So, </a:t>
            </a:r>
            <a:r>
              <a:rPr lang="en-US" sz="3200" dirty="0"/>
              <a:t>are we drawing closer to artificial </a:t>
            </a:r>
            <a:r>
              <a:rPr lang="en-US" sz="3200" dirty="0" smtClean="0"/>
              <a:t>general intelligence</a:t>
            </a:r>
            <a:r>
              <a:rPr lang="en-US" sz="3200" dirty="0"/>
              <a:t>? </a:t>
            </a:r>
            <a:br>
              <a:rPr lang="en-US" sz="3200" dirty="0"/>
            </a:br>
            <a:endParaRPr lang="en-US" sz="3200" dirty="0"/>
          </a:p>
        </p:txBody>
      </p:sp>
      <p:sp>
        <p:nvSpPr>
          <p:cNvPr id="3" name="Content Placeholder 2"/>
          <p:cNvSpPr>
            <a:spLocks noGrp="1"/>
          </p:cNvSpPr>
          <p:nvPr>
            <p:ph idx="1"/>
          </p:nvPr>
        </p:nvSpPr>
        <p:spPr>
          <a:xfrm>
            <a:off x="457200" y="1600200"/>
            <a:ext cx="8229600" cy="5105400"/>
          </a:xfrm>
        </p:spPr>
        <p:txBody>
          <a:bodyPr>
            <a:normAutofit fontScale="55000" lnSpcReduction="20000"/>
          </a:bodyPr>
          <a:lstStyle/>
          <a:p>
            <a:pPr fontAlgn="base"/>
            <a:r>
              <a:rPr lang="en-NZ" dirty="0" smtClean="0"/>
              <a:t>It’s difficult to tell</a:t>
            </a:r>
          </a:p>
          <a:p>
            <a:pPr lvl="1" fontAlgn="base"/>
            <a:r>
              <a:rPr lang="en-NZ" dirty="0" smtClean="0"/>
              <a:t>No good metrics exists to track general intelligence</a:t>
            </a:r>
          </a:p>
          <a:p>
            <a:pPr lvl="1" fontAlgn="base"/>
            <a:r>
              <a:rPr lang="en-NZ" dirty="0" smtClean="0"/>
              <a:t>Computer perception has definitely been quickly converging with human performance (in some cases even surpassing it)</a:t>
            </a:r>
          </a:p>
          <a:p>
            <a:pPr lvl="1" fontAlgn="base"/>
            <a:r>
              <a:rPr lang="en-NZ" dirty="0" smtClean="0"/>
              <a:t>Something significant has definitely happened within the last few years</a:t>
            </a:r>
          </a:p>
          <a:p>
            <a:pPr lvl="1" fontAlgn="base"/>
            <a:r>
              <a:rPr lang="en-NZ" dirty="0" smtClean="0"/>
              <a:t>Whether we are inching closer to artificial general intelligence is a whole different matter</a:t>
            </a:r>
            <a:endParaRPr lang="en-US" dirty="0" smtClean="0"/>
          </a:p>
          <a:p>
            <a:pPr fontAlgn="base"/>
            <a:r>
              <a:rPr lang="en-US" dirty="0" smtClean="0"/>
              <a:t>Maybe that’s even the </a:t>
            </a:r>
            <a:r>
              <a:rPr lang="en-US" dirty="0"/>
              <a:t>wrong </a:t>
            </a:r>
            <a:r>
              <a:rPr lang="en-US" dirty="0" smtClean="0"/>
              <a:t>question</a:t>
            </a:r>
            <a:r>
              <a:rPr lang="en-US" dirty="0"/>
              <a:t> </a:t>
            </a:r>
          </a:p>
          <a:p>
            <a:pPr fontAlgn="base"/>
            <a:r>
              <a:rPr lang="en-US" dirty="0" smtClean="0"/>
              <a:t>Computers </a:t>
            </a:r>
            <a:r>
              <a:rPr lang="en-US" dirty="0"/>
              <a:t>will </a:t>
            </a:r>
            <a:r>
              <a:rPr lang="en-US" dirty="0" smtClean="0"/>
              <a:t>probably not “think</a:t>
            </a:r>
            <a:r>
              <a:rPr lang="en-US" dirty="0"/>
              <a:t>” in the way that a human brain </a:t>
            </a:r>
            <a:r>
              <a:rPr lang="en-US" dirty="0" smtClean="0"/>
              <a:t>does anytime soon</a:t>
            </a:r>
          </a:p>
          <a:p>
            <a:pPr lvl="1" fontAlgn="base"/>
            <a:r>
              <a:rPr lang="en-NZ" dirty="0" smtClean="0"/>
              <a:t>No one is doing research on making AI algorithms that try to seduce/mate with other algorithms, or compete for social status or come up with a creative ad, or to have a sense of purpose in life</a:t>
            </a:r>
            <a:endParaRPr lang="en-US" dirty="0" smtClean="0"/>
          </a:p>
          <a:p>
            <a:pPr fontAlgn="base"/>
            <a:r>
              <a:rPr lang="en-US" dirty="0" smtClean="0"/>
              <a:t>Comparing </a:t>
            </a:r>
            <a:r>
              <a:rPr lang="en-US" dirty="0"/>
              <a:t>the computational </a:t>
            </a:r>
            <a:r>
              <a:rPr lang="en-US" dirty="0" smtClean="0"/>
              <a:t>algorithms </a:t>
            </a:r>
            <a:r>
              <a:rPr lang="en-US" dirty="0"/>
              <a:t>of a computer to the machinations of the human mind is like comparing apples and </a:t>
            </a:r>
            <a:r>
              <a:rPr lang="en-US" dirty="0" smtClean="0"/>
              <a:t>oranges (or planes and birds)</a:t>
            </a:r>
            <a:endParaRPr lang="en-US" dirty="0"/>
          </a:p>
          <a:p>
            <a:pPr fontAlgn="base"/>
            <a:r>
              <a:rPr lang="en-US" dirty="0"/>
              <a:t>Regardless, computers’ abilities to see, understand, and interact with the world </a:t>
            </a:r>
            <a:r>
              <a:rPr lang="en-US" dirty="0" smtClean="0"/>
              <a:t>around </a:t>
            </a:r>
            <a:r>
              <a:rPr lang="en-US" dirty="0"/>
              <a:t>them in a manner that resembles intelligence </a:t>
            </a:r>
            <a:r>
              <a:rPr lang="en-US" dirty="0" smtClean="0"/>
              <a:t>behavior is </a:t>
            </a:r>
            <a:r>
              <a:rPr lang="en-US" dirty="0"/>
              <a:t>growing at a remarkable </a:t>
            </a:r>
            <a:r>
              <a:rPr lang="en-US" dirty="0" smtClean="0"/>
              <a:t>rate</a:t>
            </a:r>
          </a:p>
          <a:p>
            <a:pPr fontAlgn="base"/>
            <a:r>
              <a:rPr lang="en-US" dirty="0" smtClean="0"/>
              <a:t>And </a:t>
            </a:r>
            <a:r>
              <a:rPr lang="en-US" dirty="0"/>
              <a:t>as the quantities of data we produce continue to </a:t>
            </a:r>
            <a:r>
              <a:rPr lang="en-US" dirty="0" smtClean="0"/>
              <a:t>grow, the hardware speed increases and theoretical breakthroughs are discovered, </a:t>
            </a:r>
            <a:r>
              <a:rPr lang="en-US" dirty="0"/>
              <a:t>so </a:t>
            </a:r>
            <a:r>
              <a:rPr lang="en-US" dirty="0" smtClean="0">
                <a:solidFill>
                  <a:srgbClr val="FF0000"/>
                </a:solidFill>
              </a:rPr>
              <a:t>might</a:t>
            </a:r>
            <a:r>
              <a:rPr lang="en-US" dirty="0" smtClean="0"/>
              <a:t> our </a:t>
            </a:r>
            <a:r>
              <a:rPr lang="en-US" dirty="0"/>
              <a:t>computers’ ability to process and analyze </a:t>
            </a:r>
            <a:r>
              <a:rPr lang="en-US" dirty="0" smtClean="0"/>
              <a:t>that data</a:t>
            </a:r>
            <a:endParaRPr lang="en-US" dirty="0"/>
          </a:p>
        </p:txBody>
      </p:sp>
      <p:pic>
        <p:nvPicPr>
          <p:cNvPr id="4" name="Picture 3"/>
          <p:cNvPicPr>
            <a:picLocks noChangeAspect="1"/>
          </p:cNvPicPr>
          <p:nvPr/>
        </p:nvPicPr>
        <p:blipFill>
          <a:blip r:embed="rId3"/>
          <a:stretch>
            <a:fillRect/>
          </a:stretch>
        </p:blipFill>
        <p:spPr>
          <a:xfrm>
            <a:off x="6324600" y="152400"/>
            <a:ext cx="2647950" cy="1985963"/>
          </a:xfrm>
          <a:prstGeom prst="rect">
            <a:avLst/>
          </a:prstGeom>
        </p:spPr>
      </p:pic>
    </p:spTree>
    <p:extLst>
      <p:ext uri="{BB962C8B-B14F-4D97-AF65-F5344CB8AC3E}">
        <p14:creationId xmlns:p14="http://schemas.microsoft.com/office/powerpoint/2010/main" val="208713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In terms of whether humanity will reach artificial </a:t>
            </a:r>
            <a:r>
              <a:rPr lang="en-US" sz="3200" dirty="0"/>
              <a:t>general </a:t>
            </a:r>
            <a:r>
              <a:rPr lang="en-US" sz="3200" dirty="0" smtClean="0"/>
              <a:t>intelligence anytime soon…  </a:t>
            </a:r>
            <a:endParaRPr lang="en-US" sz="3200" dirty="0"/>
          </a:p>
        </p:txBody>
      </p:sp>
      <p:sp>
        <p:nvSpPr>
          <p:cNvPr id="3" name="Content Placeholder 2"/>
          <p:cNvSpPr>
            <a:spLocks noGrp="1"/>
          </p:cNvSpPr>
          <p:nvPr>
            <p:ph idx="1"/>
          </p:nvPr>
        </p:nvSpPr>
        <p:spPr/>
        <p:txBody>
          <a:bodyPr/>
          <a:lstStyle/>
          <a:p>
            <a:r>
              <a:rPr lang="en-US" dirty="0" smtClean="0"/>
              <a:t>There are mainly 2 school of thoughts</a:t>
            </a:r>
          </a:p>
        </p:txBody>
      </p:sp>
      <p:pic>
        <p:nvPicPr>
          <p:cNvPr id="7" name="Picture 6"/>
          <p:cNvPicPr>
            <a:picLocks noChangeAspect="1"/>
          </p:cNvPicPr>
          <p:nvPr/>
        </p:nvPicPr>
        <p:blipFill>
          <a:blip r:embed="rId2"/>
          <a:stretch>
            <a:fillRect/>
          </a:stretch>
        </p:blipFill>
        <p:spPr>
          <a:xfrm>
            <a:off x="504964" y="3032543"/>
            <a:ext cx="4181337" cy="2476500"/>
          </a:xfrm>
          <a:prstGeom prst="rect">
            <a:avLst/>
          </a:prstGeom>
        </p:spPr>
      </p:pic>
      <p:pic>
        <p:nvPicPr>
          <p:cNvPr id="8" name="Picture 7"/>
          <p:cNvPicPr>
            <a:picLocks noChangeAspect="1"/>
          </p:cNvPicPr>
          <p:nvPr/>
        </p:nvPicPr>
        <p:blipFill rotWithShape="1">
          <a:blip r:embed="rId3"/>
          <a:srcRect r="2913"/>
          <a:stretch/>
        </p:blipFill>
        <p:spPr>
          <a:xfrm>
            <a:off x="5295901" y="2666346"/>
            <a:ext cx="3810000" cy="2857500"/>
          </a:xfrm>
          <a:prstGeom prst="rect">
            <a:avLst/>
          </a:prstGeom>
        </p:spPr>
      </p:pic>
      <p:sp>
        <p:nvSpPr>
          <p:cNvPr id="9" name="Rectangle 8"/>
          <p:cNvSpPr/>
          <p:nvPr/>
        </p:nvSpPr>
        <p:spPr>
          <a:xfrm>
            <a:off x="1060298" y="3927694"/>
            <a:ext cx="1635384" cy="369332"/>
          </a:xfrm>
          <a:prstGeom prst="rect">
            <a:avLst/>
          </a:prstGeom>
        </p:spPr>
        <p:txBody>
          <a:bodyPr wrap="none">
            <a:spAutoFit/>
          </a:bodyPr>
          <a:lstStyle/>
          <a:p>
            <a:pPr lvl="1"/>
            <a:r>
              <a:rPr lang="en-US" dirty="0"/>
              <a:t>Singularity</a:t>
            </a:r>
          </a:p>
        </p:txBody>
      </p:sp>
      <p:sp>
        <p:nvSpPr>
          <p:cNvPr id="10" name="Rectangle 9"/>
          <p:cNvSpPr/>
          <p:nvPr/>
        </p:nvSpPr>
        <p:spPr>
          <a:xfrm>
            <a:off x="6176273" y="3954881"/>
            <a:ext cx="2278124" cy="369332"/>
          </a:xfrm>
          <a:prstGeom prst="rect">
            <a:avLst/>
          </a:prstGeom>
        </p:spPr>
        <p:txBody>
          <a:bodyPr wrap="none">
            <a:spAutoFit/>
          </a:bodyPr>
          <a:lstStyle/>
          <a:p>
            <a:pPr lvl="1"/>
            <a:r>
              <a:rPr lang="en-US" dirty="0"/>
              <a:t>Complexity break</a:t>
            </a:r>
          </a:p>
        </p:txBody>
      </p:sp>
      <p:sp>
        <p:nvSpPr>
          <p:cNvPr id="11" name="TextBox 10"/>
          <p:cNvSpPr txBox="1"/>
          <p:nvPr/>
        </p:nvSpPr>
        <p:spPr>
          <a:xfrm rot="16200000">
            <a:off x="-1143000" y="3847446"/>
            <a:ext cx="2743200" cy="381000"/>
          </a:xfrm>
          <a:prstGeom prst="rect">
            <a:avLst/>
          </a:prstGeom>
          <a:noFill/>
        </p:spPr>
        <p:txBody>
          <a:bodyPr wrap="square" rtlCol="0">
            <a:spAutoFit/>
          </a:bodyPr>
          <a:lstStyle/>
          <a:p>
            <a:r>
              <a:rPr lang="en-US" dirty="0" smtClean="0"/>
              <a:t>Technological progress</a:t>
            </a:r>
            <a:endParaRPr lang="en-US" dirty="0"/>
          </a:p>
        </p:txBody>
      </p:sp>
      <p:sp>
        <p:nvSpPr>
          <p:cNvPr id="12" name="TextBox 11"/>
          <p:cNvSpPr txBox="1"/>
          <p:nvPr/>
        </p:nvSpPr>
        <p:spPr>
          <a:xfrm rot="16200000">
            <a:off x="3746347" y="3961746"/>
            <a:ext cx="2743200" cy="381000"/>
          </a:xfrm>
          <a:prstGeom prst="rect">
            <a:avLst/>
          </a:prstGeom>
          <a:noFill/>
        </p:spPr>
        <p:txBody>
          <a:bodyPr wrap="square" rtlCol="0">
            <a:spAutoFit/>
          </a:bodyPr>
          <a:lstStyle/>
          <a:p>
            <a:r>
              <a:rPr lang="en-US" dirty="0" smtClean="0"/>
              <a:t>Technological progress</a:t>
            </a:r>
            <a:endParaRPr lang="en-US" dirty="0"/>
          </a:p>
        </p:txBody>
      </p:sp>
      <p:sp>
        <p:nvSpPr>
          <p:cNvPr id="13" name="Rectangle 12"/>
          <p:cNvSpPr/>
          <p:nvPr/>
        </p:nvSpPr>
        <p:spPr>
          <a:xfrm>
            <a:off x="3860355" y="5558136"/>
            <a:ext cx="649537" cy="369332"/>
          </a:xfrm>
          <a:prstGeom prst="rect">
            <a:avLst/>
          </a:prstGeom>
        </p:spPr>
        <p:txBody>
          <a:bodyPr wrap="none">
            <a:spAutoFit/>
          </a:bodyPr>
          <a:lstStyle/>
          <a:p>
            <a:r>
              <a:rPr lang="en-US" dirty="0" smtClean="0"/>
              <a:t>Time</a:t>
            </a:r>
            <a:endParaRPr lang="en-US" dirty="0"/>
          </a:p>
        </p:txBody>
      </p:sp>
      <p:sp>
        <p:nvSpPr>
          <p:cNvPr id="14" name="Rectangle 13"/>
          <p:cNvSpPr/>
          <p:nvPr/>
        </p:nvSpPr>
        <p:spPr>
          <a:xfrm>
            <a:off x="8323932" y="5569664"/>
            <a:ext cx="649537" cy="369332"/>
          </a:xfrm>
          <a:prstGeom prst="rect">
            <a:avLst/>
          </a:prstGeom>
        </p:spPr>
        <p:txBody>
          <a:bodyPr wrap="none">
            <a:spAutoFit/>
          </a:bodyPr>
          <a:lstStyle/>
          <a:p>
            <a:r>
              <a:rPr lang="en-US" dirty="0" smtClean="0"/>
              <a:t>Time</a:t>
            </a:r>
            <a:endParaRPr lang="en-US" dirty="0"/>
          </a:p>
        </p:txBody>
      </p:sp>
    </p:spTree>
    <p:extLst>
      <p:ext uri="{BB962C8B-B14F-4D97-AF65-F5344CB8AC3E}">
        <p14:creationId xmlns:p14="http://schemas.microsoft.com/office/powerpoint/2010/main" val="112870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9067800" cy="1731963"/>
          </a:xfrm>
        </p:spPr>
        <p:txBody>
          <a:bodyPr>
            <a:noAutofit/>
          </a:bodyPr>
          <a:lstStyle/>
          <a:p>
            <a:pPr algn="l"/>
            <a:r>
              <a:rPr lang="en-US" sz="1800" dirty="0"/>
              <a:t>Since the introduction of hidden units, artiﬁcial neural networks have doubled</a:t>
            </a:r>
            <a:br>
              <a:rPr lang="en-US" sz="1800" dirty="0"/>
            </a:br>
            <a:r>
              <a:rPr lang="en-US" sz="1800" dirty="0"/>
              <a:t>in size roughly every 2.4 years. At this rate they will reach the same number of human neurons by 2050</a:t>
            </a:r>
            <a:br>
              <a:rPr lang="en-US" sz="1800" dirty="0"/>
            </a:br>
            <a:endParaRPr lang="en-US" sz="1800" dirty="0"/>
          </a:p>
        </p:txBody>
      </p:sp>
      <p:pic>
        <p:nvPicPr>
          <p:cNvPr id="4" name="Picture 3"/>
          <p:cNvPicPr>
            <a:picLocks noChangeAspect="1"/>
          </p:cNvPicPr>
          <p:nvPr/>
        </p:nvPicPr>
        <p:blipFill>
          <a:blip r:embed="rId3"/>
          <a:stretch>
            <a:fillRect/>
          </a:stretch>
        </p:blipFill>
        <p:spPr>
          <a:xfrm>
            <a:off x="1295400" y="1219200"/>
            <a:ext cx="6903755" cy="4267200"/>
          </a:xfrm>
          <a:prstGeom prst="rect">
            <a:avLst/>
          </a:prstGeom>
        </p:spPr>
      </p:pic>
      <p:sp>
        <p:nvSpPr>
          <p:cNvPr id="3" name="TextBox 2"/>
          <p:cNvSpPr txBox="1"/>
          <p:nvPr/>
        </p:nvSpPr>
        <p:spPr>
          <a:xfrm>
            <a:off x="457200" y="5715000"/>
            <a:ext cx="8954911" cy="1015663"/>
          </a:xfrm>
          <a:prstGeom prst="rect">
            <a:avLst/>
          </a:prstGeom>
          <a:noFill/>
        </p:spPr>
        <p:txBody>
          <a:bodyPr wrap="square" rtlCol="0">
            <a:spAutoFit/>
          </a:bodyPr>
          <a:lstStyle/>
          <a:p>
            <a:pPr algn="ctr"/>
            <a:r>
              <a:rPr lang="en-NZ" sz="3600" dirty="0" smtClean="0">
                <a:solidFill>
                  <a:srgbClr val="FF0000"/>
                </a:solidFill>
              </a:rPr>
              <a:t>But!</a:t>
            </a:r>
            <a:r>
              <a:rPr lang="en-NZ" sz="2400" dirty="0" smtClean="0"/>
              <a:t> Biological neurons </a:t>
            </a:r>
            <a:r>
              <a:rPr lang="en-NZ" sz="2400" dirty="0"/>
              <a:t>implement more sophisticated </a:t>
            </a:r>
            <a:r>
              <a:rPr lang="en-NZ" sz="2400" dirty="0" smtClean="0"/>
              <a:t>computational functions </a:t>
            </a:r>
            <a:r>
              <a:rPr lang="en-NZ" sz="2400" dirty="0"/>
              <a:t>than artificial </a:t>
            </a:r>
            <a:r>
              <a:rPr lang="en-NZ" sz="2400" dirty="0" smtClean="0"/>
              <a:t>neural </a:t>
            </a:r>
            <a:r>
              <a:rPr lang="en-NZ" sz="2400" dirty="0"/>
              <a:t>networks</a:t>
            </a:r>
            <a:endParaRPr lang="en-US" sz="2400" dirty="0"/>
          </a:p>
        </p:txBody>
      </p:sp>
    </p:spTree>
    <p:extLst>
      <p:ext uri="{BB962C8B-B14F-4D97-AF65-F5344CB8AC3E}">
        <p14:creationId xmlns:p14="http://schemas.microsoft.com/office/powerpoint/2010/main" val="925466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737" b="3156"/>
          <a:stretch/>
        </p:blipFill>
        <p:spPr bwMode="auto">
          <a:xfrm>
            <a:off x="838200" y="2743200"/>
            <a:ext cx="7239000" cy="3792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800" y="6507718"/>
            <a:ext cx="4876800" cy="369332"/>
          </a:xfrm>
          <a:prstGeom prst="rect">
            <a:avLst/>
          </a:prstGeom>
          <a:noFill/>
        </p:spPr>
        <p:txBody>
          <a:bodyPr wrap="square" rtlCol="0">
            <a:spAutoFit/>
          </a:bodyPr>
          <a:lstStyle/>
          <a:p>
            <a:r>
              <a:rPr lang="en-NZ" dirty="0" smtClean="0"/>
              <a:t>Google directories using machine learning models</a:t>
            </a:r>
            <a:endParaRPr lang="en-US" dirty="0"/>
          </a:p>
        </p:txBody>
      </p:sp>
      <p:pic>
        <p:nvPicPr>
          <p:cNvPr id="4" name="Picture 3"/>
          <p:cNvPicPr>
            <a:picLocks noChangeAspect="1"/>
          </p:cNvPicPr>
          <p:nvPr/>
        </p:nvPicPr>
        <p:blipFill>
          <a:blip r:embed="rId4"/>
          <a:stretch>
            <a:fillRect/>
          </a:stretch>
        </p:blipFill>
        <p:spPr>
          <a:xfrm>
            <a:off x="4800600" y="83058"/>
            <a:ext cx="4205524" cy="2700017"/>
          </a:xfrm>
          <a:prstGeom prst="rect">
            <a:avLst/>
          </a:prstGeom>
        </p:spPr>
      </p:pic>
      <p:sp>
        <p:nvSpPr>
          <p:cNvPr id="7" name="Title 1"/>
          <p:cNvSpPr txBox="1">
            <a:spLocks/>
          </p:cNvSpPr>
          <p:nvPr/>
        </p:nvSpPr>
        <p:spPr>
          <a:xfrm>
            <a:off x="149352" y="48768"/>
            <a:ext cx="3355848" cy="193243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NZ" dirty="0" smtClean="0"/>
              <a:t>Empirical evidence about the growing relevance of machine learning</a:t>
            </a:r>
            <a:endParaRPr lang="en-US" dirty="0"/>
          </a:p>
        </p:txBody>
      </p:sp>
    </p:spTree>
    <p:extLst>
      <p:ext uri="{BB962C8B-B14F-4D97-AF65-F5344CB8AC3E}">
        <p14:creationId xmlns:p14="http://schemas.microsoft.com/office/powerpoint/2010/main" val="4275213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NZ" altLang="en-US" dirty="0" smtClean="0"/>
              <a:t>So, what is Machine Learning?</a:t>
            </a:r>
            <a:endParaRPr lang="tr-TR" altLang="en-US" dirty="0" smtClean="0"/>
          </a:p>
        </p:txBody>
      </p:sp>
      <p:sp>
        <p:nvSpPr>
          <p:cNvPr id="107523" name="Rectangle 3"/>
          <p:cNvSpPr>
            <a:spLocks noGrp="1" noChangeArrowheads="1"/>
          </p:cNvSpPr>
          <p:nvPr>
            <p:ph type="body" idx="1"/>
          </p:nvPr>
        </p:nvSpPr>
        <p:spPr>
          <a:xfrm>
            <a:off x="304800" y="1676400"/>
            <a:ext cx="4533900" cy="4419600"/>
          </a:xfrm>
        </p:spPr>
        <p:txBody>
          <a:bodyPr>
            <a:noAutofit/>
          </a:bodyPr>
          <a:lstStyle/>
          <a:p>
            <a:pPr>
              <a:defRPr/>
            </a:pPr>
            <a:r>
              <a:rPr lang="en-US" altLang="en-US" sz="1800" i="1" dirty="0"/>
              <a:t>The process of identifying valid, novel, potentially useful, and ultimately generalizable </a:t>
            </a:r>
            <a:r>
              <a:rPr lang="en-US" altLang="en-US" sz="1800" i="1" dirty="0">
                <a:solidFill>
                  <a:srgbClr val="FF0000"/>
                </a:solidFill>
              </a:rPr>
              <a:t>patterns</a:t>
            </a:r>
            <a:r>
              <a:rPr lang="en-US" altLang="en-US" sz="1800" i="1" dirty="0"/>
              <a:t> in data</a:t>
            </a:r>
            <a:endParaRPr lang="en-US" sz="1800" dirty="0" smtClean="0"/>
          </a:p>
          <a:p>
            <a:pPr eaLnBrk="1" hangingPunct="1">
              <a:defRPr/>
            </a:pPr>
            <a:r>
              <a:rPr lang="en-US" sz="1800" dirty="0" smtClean="0"/>
              <a:t>A</a:t>
            </a:r>
            <a:r>
              <a:rPr lang="en-US" sz="1600" dirty="0" smtClean="0">
                <a:ea typeface="+mn-ea"/>
                <a:cs typeface="+mn-cs"/>
              </a:rPr>
              <a:t>lgorithms that improve their performance at some task with experience (data)</a:t>
            </a:r>
          </a:p>
          <a:p>
            <a:pPr eaLnBrk="1" hangingPunct="1">
              <a:defRPr/>
            </a:pPr>
            <a:r>
              <a:rPr lang="en-NZ" sz="1600" dirty="0" smtClean="0"/>
              <a:t>Machine learning as a new programming paradigm</a:t>
            </a:r>
            <a:endParaRPr lang="en-US" sz="1600" dirty="0" smtClean="0">
              <a:ea typeface="+mn-ea"/>
              <a:cs typeface="+mn-cs"/>
            </a:endParaRPr>
          </a:p>
          <a:p>
            <a:pPr eaLnBrk="1" hangingPunct="1">
              <a:defRPr/>
            </a:pPr>
            <a:r>
              <a:rPr lang="tr-TR" sz="1800" dirty="0" smtClean="0"/>
              <a:t>Role of </a:t>
            </a:r>
            <a:r>
              <a:rPr lang="tr-TR" sz="1800" dirty="0" smtClean="0">
                <a:solidFill>
                  <a:srgbClr val="FF0000"/>
                </a:solidFill>
              </a:rPr>
              <a:t>Statistics</a:t>
            </a:r>
            <a:r>
              <a:rPr lang="tr-TR" sz="1800" dirty="0" smtClean="0"/>
              <a:t> </a:t>
            </a:r>
            <a:endParaRPr lang="en-NZ" sz="1800" dirty="0" smtClean="0"/>
          </a:p>
          <a:p>
            <a:pPr lvl="1">
              <a:defRPr/>
            </a:pPr>
            <a:r>
              <a:rPr lang="en-NZ" sz="1400" dirty="0" smtClean="0"/>
              <a:t>Quantitative analysis of the data</a:t>
            </a:r>
          </a:p>
          <a:p>
            <a:pPr eaLnBrk="1" hangingPunct="1">
              <a:defRPr/>
            </a:pPr>
            <a:r>
              <a:rPr lang="tr-TR" sz="1800" dirty="0" smtClean="0"/>
              <a:t>Role of </a:t>
            </a:r>
            <a:r>
              <a:rPr lang="tr-TR" sz="1800" dirty="0" smtClean="0">
                <a:solidFill>
                  <a:srgbClr val="FF0000"/>
                </a:solidFill>
              </a:rPr>
              <a:t>Computer </a:t>
            </a:r>
            <a:r>
              <a:rPr lang="en-NZ" sz="1800" dirty="0" smtClean="0">
                <a:solidFill>
                  <a:srgbClr val="FF0000"/>
                </a:solidFill>
              </a:rPr>
              <a:t>S</a:t>
            </a:r>
            <a:r>
              <a:rPr lang="tr-TR" sz="1800" dirty="0" smtClean="0">
                <a:solidFill>
                  <a:srgbClr val="FF0000"/>
                </a:solidFill>
              </a:rPr>
              <a:t>cience</a:t>
            </a:r>
            <a:r>
              <a:rPr lang="tr-TR" sz="1800" dirty="0" smtClean="0"/>
              <a:t>: Efficient algorithms</a:t>
            </a:r>
            <a:r>
              <a:rPr lang="en-NZ" sz="1800" dirty="0" smtClean="0"/>
              <a:t> and</a:t>
            </a:r>
            <a:r>
              <a:rPr lang="tr-TR" sz="1800" dirty="0" smtClean="0"/>
              <a:t> </a:t>
            </a:r>
            <a:r>
              <a:rPr lang="en-NZ" sz="1800" dirty="0" smtClean="0"/>
              <a:t>data structures</a:t>
            </a:r>
            <a:endParaRPr lang="tr-TR" sz="1800" dirty="0" smtClean="0"/>
          </a:p>
          <a:p>
            <a:pPr lvl="1">
              <a:defRPr/>
            </a:pPr>
            <a:r>
              <a:rPr lang="tr-TR" sz="1400" dirty="0" smtClean="0"/>
              <a:t>Representing </a:t>
            </a:r>
            <a:r>
              <a:rPr lang="tr-TR" sz="1400" dirty="0"/>
              <a:t>and evaluating the model</a:t>
            </a:r>
            <a:endParaRPr lang="en-NZ" sz="1400" dirty="0"/>
          </a:p>
          <a:p>
            <a:pPr lvl="1" eaLnBrk="1" hangingPunct="1">
              <a:defRPr/>
            </a:pPr>
            <a:r>
              <a:rPr lang="tr-TR" sz="1400" dirty="0" smtClean="0"/>
              <a:t>Solve the optimization problem</a:t>
            </a:r>
          </a:p>
          <a:p>
            <a:pPr lvl="1" eaLnBrk="1" hangingPunct="1">
              <a:defRPr/>
            </a:pPr>
            <a:r>
              <a:rPr lang="en-NZ" sz="1400" dirty="0" smtClean="0"/>
              <a:t>Carry out inference</a:t>
            </a:r>
            <a:endParaRPr lang="tr-TR" sz="1400" dirty="0" smtClean="0"/>
          </a:p>
        </p:txBody>
      </p:sp>
      <p:cxnSp>
        <p:nvCxnSpPr>
          <p:cNvPr id="3" name="Straight Arrow Connector 2"/>
          <p:cNvCxnSpPr/>
          <p:nvPr/>
        </p:nvCxnSpPr>
        <p:spPr>
          <a:xfrm>
            <a:off x="1600200" y="3581399"/>
            <a:ext cx="2819400" cy="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819400"/>
            <a:ext cx="3544279" cy="1928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1133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04800" y="2006601"/>
            <a:ext cx="2438400" cy="5079999"/>
          </a:xfrm>
        </p:spPr>
        <p:txBody>
          <a:bodyPr>
            <a:normAutofit fontScale="62500" lnSpcReduction="20000"/>
          </a:bodyPr>
          <a:lstStyle/>
          <a:p>
            <a:pPr marL="0" indent="0" algn="ctr">
              <a:lnSpc>
                <a:spcPct val="90000"/>
              </a:lnSpc>
              <a:buNone/>
            </a:pPr>
            <a:r>
              <a:rPr lang="en-NZ" altLang="en-US" b="1" dirty="0" smtClean="0"/>
              <a:t>Representation</a:t>
            </a:r>
          </a:p>
          <a:p>
            <a:pPr marL="0" indent="0" algn="ctr">
              <a:lnSpc>
                <a:spcPct val="90000"/>
              </a:lnSpc>
              <a:buNone/>
            </a:pPr>
            <a:r>
              <a:rPr lang="en-NZ" altLang="en-US" sz="2600" b="1" dirty="0" smtClean="0"/>
              <a:t>(Model re-presentation)</a:t>
            </a:r>
          </a:p>
          <a:p>
            <a:pPr marL="0" indent="0" algn="ctr">
              <a:lnSpc>
                <a:spcPct val="90000"/>
              </a:lnSpc>
              <a:buNone/>
            </a:pPr>
            <a:endParaRPr lang="en-US" altLang="en-US" b="1" dirty="0" smtClean="0"/>
          </a:p>
          <a:p>
            <a:pPr>
              <a:lnSpc>
                <a:spcPct val="90000"/>
              </a:lnSpc>
            </a:pPr>
            <a:r>
              <a:rPr lang="en-US" altLang="en-US" dirty="0" smtClean="0"/>
              <a:t>Decision </a:t>
            </a:r>
            <a:r>
              <a:rPr lang="en-US" altLang="en-US" dirty="0"/>
              <a:t>trees</a:t>
            </a:r>
          </a:p>
          <a:p>
            <a:pPr>
              <a:lnSpc>
                <a:spcPct val="90000"/>
              </a:lnSpc>
            </a:pPr>
            <a:r>
              <a:rPr lang="en-US" altLang="en-US" dirty="0"/>
              <a:t>Sets of rules / Logic programs</a:t>
            </a:r>
          </a:p>
          <a:p>
            <a:pPr>
              <a:lnSpc>
                <a:spcPct val="90000"/>
              </a:lnSpc>
            </a:pPr>
            <a:r>
              <a:rPr lang="en-US" altLang="en-US" dirty="0" smtClean="0"/>
              <a:t>Graphical </a:t>
            </a:r>
            <a:r>
              <a:rPr lang="en-US" altLang="en-US" dirty="0"/>
              <a:t>models (Bayes/Markov nets)</a:t>
            </a:r>
          </a:p>
          <a:p>
            <a:pPr>
              <a:lnSpc>
                <a:spcPct val="90000"/>
              </a:lnSpc>
            </a:pPr>
            <a:r>
              <a:rPr lang="en-US" altLang="en-US" dirty="0"/>
              <a:t>Neural networks</a:t>
            </a:r>
          </a:p>
          <a:p>
            <a:pPr>
              <a:lnSpc>
                <a:spcPct val="90000"/>
              </a:lnSpc>
            </a:pPr>
            <a:r>
              <a:rPr lang="en-US" altLang="en-US" dirty="0"/>
              <a:t>Support vector machines</a:t>
            </a:r>
          </a:p>
          <a:p>
            <a:pPr>
              <a:lnSpc>
                <a:spcPct val="90000"/>
              </a:lnSpc>
            </a:pPr>
            <a:r>
              <a:rPr lang="en-US" altLang="en-US" dirty="0"/>
              <a:t>Model </a:t>
            </a:r>
            <a:r>
              <a:rPr lang="en-US" altLang="en-US" dirty="0" smtClean="0"/>
              <a:t>ensembles</a:t>
            </a:r>
          </a:p>
          <a:p>
            <a:pPr>
              <a:lnSpc>
                <a:spcPct val="90000"/>
              </a:lnSpc>
            </a:pPr>
            <a:r>
              <a:rPr lang="en-NZ" altLang="en-US" dirty="0" smtClean="0"/>
              <a:t>Logistic regression</a:t>
            </a:r>
          </a:p>
          <a:p>
            <a:pPr>
              <a:lnSpc>
                <a:spcPct val="90000"/>
              </a:lnSpc>
            </a:pPr>
            <a:r>
              <a:rPr lang="en-NZ" altLang="en-US" dirty="0" smtClean="0"/>
              <a:t>Linear regression</a:t>
            </a:r>
            <a:endParaRPr lang="en-US" altLang="en-US" dirty="0"/>
          </a:p>
          <a:p>
            <a:pPr>
              <a:lnSpc>
                <a:spcPct val="90000"/>
              </a:lnSpc>
            </a:pPr>
            <a:r>
              <a:rPr lang="en-US" altLang="en-US" dirty="0" err="1" smtClean="0"/>
              <a:t>Etc</a:t>
            </a:r>
            <a:endParaRPr lang="en-US" altLang="en-US" dirty="0"/>
          </a:p>
        </p:txBody>
      </p:sp>
      <p:sp>
        <p:nvSpPr>
          <p:cNvPr id="5" name="Rectangle 3"/>
          <p:cNvSpPr txBox="1">
            <a:spLocks noChangeArrowheads="1"/>
          </p:cNvSpPr>
          <p:nvPr/>
        </p:nvSpPr>
        <p:spPr>
          <a:xfrm>
            <a:off x="3124200" y="2006601"/>
            <a:ext cx="3124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80000"/>
              </a:lnSpc>
              <a:buFont typeface="Arial" pitchFamily="34" charset="0"/>
              <a:buNone/>
            </a:pPr>
            <a:r>
              <a:rPr lang="en-NZ" altLang="en-US" sz="2000" b="1" dirty="0" smtClean="0"/>
              <a:t>Evaluation</a:t>
            </a:r>
          </a:p>
          <a:p>
            <a:pPr marL="0" indent="0" algn="ctr">
              <a:lnSpc>
                <a:spcPct val="80000"/>
              </a:lnSpc>
              <a:buFont typeface="Arial" pitchFamily="34" charset="0"/>
              <a:buNone/>
            </a:pPr>
            <a:r>
              <a:rPr lang="en-US" altLang="en-US" sz="1600" b="1" dirty="0" smtClean="0"/>
              <a:t>(probability and statistical tools)</a:t>
            </a:r>
          </a:p>
          <a:p>
            <a:pPr marL="0" indent="0" algn="ctr">
              <a:lnSpc>
                <a:spcPct val="80000"/>
              </a:lnSpc>
              <a:buFont typeface="Arial" pitchFamily="34" charset="0"/>
              <a:buNone/>
            </a:pPr>
            <a:endParaRPr lang="en-US" altLang="en-US" sz="1600" b="1" dirty="0" smtClean="0"/>
          </a:p>
          <a:p>
            <a:pPr>
              <a:lnSpc>
                <a:spcPct val="80000"/>
              </a:lnSpc>
            </a:pPr>
            <a:r>
              <a:rPr lang="en-US" altLang="en-US" sz="2000" dirty="0" smtClean="0"/>
              <a:t>Accuracy</a:t>
            </a:r>
          </a:p>
          <a:p>
            <a:pPr>
              <a:lnSpc>
                <a:spcPct val="80000"/>
              </a:lnSpc>
            </a:pPr>
            <a:r>
              <a:rPr lang="en-NZ" altLang="en-US" sz="2000" dirty="0" smtClean="0"/>
              <a:t>R</a:t>
            </a:r>
            <a:r>
              <a:rPr lang="en-NZ" altLang="en-US" sz="2000" baseline="30000" dirty="0" smtClean="0"/>
              <a:t>2</a:t>
            </a:r>
            <a:endParaRPr lang="en-US" altLang="en-US" sz="2000" baseline="30000" dirty="0" smtClean="0"/>
          </a:p>
          <a:p>
            <a:pPr>
              <a:lnSpc>
                <a:spcPct val="80000"/>
              </a:lnSpc>
            </a:pPr>
            <a:r>
              <a:rPr lang="en-US" altLang="en-US" sz="2000" dirty="0" smtClean="0"/>
              <a:t>Precision and recall</a:t>
            </a:r>
          </a:p>
          <a:p>
            <a:pPr>
              <a:lnSpc>
                <a:spcPct val="80000"/>
              </a:lnSpc>
            </a:pPr>
            <a:r>
              <a:rPr lang="en-US" altLang="en-US" sz="2000" dirty="0" smtClean="0"/>
              <a:t>Squared error</a:t>
            </a:r>
          </a:p>
          <a:p>
            <a:pPr>
              <a:lnSpc>
                <a:spcPct val="80000"/>
              </a:lnSpc>
            </a:pPr>
            <a:r>
              <a:rPr lang="en-US" altLang="en-US" sz="2000" dirty="0" smtClean="0"/>
              <a:t>Likelihood</a:t>
            </a:r>
          </a:p>
          <a:p>
            <a:pPr>
              <a:lnSpc>
                <a:spcPct val="80000"/>
              </a:lnSpc>
            </a:pPr>
            <a:r>
              <a:rPr lang="en-US" altLang="en-US" sz="2000" dirty="0" smtClean="0"/>
              <a:t>Posterior probability</a:t>
            </a:r>
          </a:p>
          <a:p>
            <a:pPr>
              <a:lnSpc>
                <a:spcPct val="80000"/>
              </a:lnSpc>
            </a:pPr>
            <a:r>
              <a:rPr lang="en-US" altLang="en-US" sz="2000" dirty="0" smtClean="0"/>
              <a:t>Cost / Utility</a:t>
            </a:r>
          </a:p>
          <a:p>
            <a:pPr>
              <a:lnSpc>
                <a:spcPct val="80000"/>
              </a:lnSpc>
            </a:pPr>
            <a:r>
              <a:rPr lang="en-US" altLang="en-US" sz="2000" dirty="0" smtClean="0"/>
              <a:t>Margin</a:t>
            </a:r>
          </a:p>
          <a:p>
            <a:pPr>
              <a:lnSpc>
                <a:spcPct val="80000"/>
              </a:lnSpc>
            </a:pPr>
            <a:r>
              <a:rPr lang="en-US" altLang="en-US" sz="2000" dirty="0" smtClean="0"/>
              <a:t>Entropy</a:t>
            </a:r>
          </a:p>
          <a:p>
            <a:pPr>
              <a:lnSpc>
                <a:spcPct val="80000"/>
              </a:lnSpc>
            </a:pPr>
            <a:r>
              <a:rPr lang="en-US" altLang="en-US" sz="2000" dirty="0" smtClean="0"/>
              <a:t>K-L divergence</a:t>
            </a:r>
          </a:p>
          <a:p>
            <a:pPr>
              <a:lnSpc>
                <a:spcPct val="80000"/>
              </a:lnSpc>
            </a:pPr>
            <a:r>
              <a:rPr lang="en-NZ" altLang="en-US" sz="2000" dirty="0" err="1" smtClean="0"/>
              <a:t>Etc</a:t>
            </a:r>
            <a:endParaRPr lang="en-US" altLang="en-US" sz="2000" dirty="0" smtClean="0"/>
          </a:p>
        </p:txBody>
      </p:sp>
      <p:sp>
        <p:nvSpPr>
          <p:cNvPr id="7" name="Rectangle 3"/>
          <p:cNvSpPr txBox="1">
            <a:spLocks noChangeArrowheads="1"/>
          </p:cNvSpPr>
          <p:nvPr/>
        </p:nvSpPr>
        <p:spPr>
          <a:xfrm>
            <a:off x="6096000" y="2006601"/>
            <a:ext cx="2971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NZ" altLang="en-US" sz="1800" b="1" dirty="0" smtClean="0"/>
              <a:t>Optimization</a:t>
            </a:r>
          </a:p>
          <a:p>
            <a:pPr marL="0" indent="0" algn="ctr">
              <a:buFont typeface="Arial" pitchFamily="34" charset="0"/>
              <a:buNone/>
            </a:pPr>
            <a:r>
              <a:rPr lang="en-NZ" altLang="en-US" sz="1800" b="1" dirty="0" smtClean="0"/>
              <a:t>(Algorithm)</a:t>
            </a:r>
          </a:p>
          <a:p>
            <a:pPr marL="0" indent="0" algn="ctr">
              <a:buFont typeface="Arial" pitchFamily="34" charset="0"/>
              <a:buNone/>
            </a:pPr>
            <a:endParaRPr lang="en-US" altLang="en-US" sz="1800" b="1" dirty="0" smtClean="0"/>
          </a:p>
          <a:p>
            <a:r>
              <a:rPr lang="en-US" altLang="en-US" sz="1800" dirty="0" smtClean="0"/>
              <a:t>Combinatorial optimization</a:t>
            </a:r>
          </a:p>
          <a:p>
            <a:pPr lvl="1"/>
            <a:r>
              <a:rPr lang="en-US" altLang="en-US" sz="1600" dirty="0" smtClean="0"/>
              <a:t>E.g.: Greedy search</a:t>
            </a:r>
          </a:p>
          <a:p>
            <a:r>
              <a:rPr lang="en-US" altLang="en-US" sz="1800" dirty="0" smtClean="0"/>
              <a:t>Convex optimization</a:t>
            </a:r>
          </a:p>
          <a:p>
            <a:pPr lvl="1"/>
            <a:r>
              <a:rPr lang="en-US" altLang="en-US" sz="1600" dirty="0" smtClean="0"/>
              <a:t>E.g.: Gradient descent</a:t>
            </a:r>
          </a:p>
          <a:p>
            <a:r>
              <a:rPr lang="en-US" altLang="en-US" sz="1800" dirty="0" smtClean="0"/>
              <a:t>Constrained optimization</a:t>
            </a:r>
          </a:p>
          <a:p>
            <a:pPr lvl="1"/>
            <a:r>
              <a:rPr lang="en-US" altLang="en-US" sz="1600" dirty="0" smtClean="0"/>
              <a:t>E.g.: Linear programming</a:t>
            </a:r>
            <a:endParaRPr lang="en-US" altLang="en-US" sz="1600" dirty="0"/>
          </a:p>
        </p:txBody>
      </p:sp>
      <p:sp>
        <p:nvSpPr>
          <p:cNvPr id="8" name="Rectangle 2"/>
          <p:cNvSpPr>
            <a:spLocks noGrp="1" noChangeArrowheads="1"/>
          </p:cNvSpPr>
          <p:nvPr>
            <p:ph type="title"/>
          </p:nvPr>
        </p:nvSpPr>
        <p:spPr>
          <a:xfrm>
            <a:off x="457200" y="38995"/>
            <a:ext cx="8229600" cy="1143000"/>
          </a:xfrm>
        </p:spPr>
        <p:txBody>
          <a:bodyPr/>
          <a:lstStyle/>
          <a:p>
            <a:r>
              <a:rPr lang="en-US" altLang="en-US" b="1" dirty="0" smtClean="0"/>
              <a:t>Machine Learning in </a:t>
            </a:r>
            <a:r>
              <a:rPr lang="en-US" altLang="en-US" b="1" dirty="0"/>
              <a:t>a Nutshell</a:t>
            </a:r>
          </a:p>
        </p:txBody>
      </p:sp>
      <p:sp>
        <p:nvSpPr>
          <p:cNvPr id="6" name="Rectangle 3"/>
          <p:cNvSpPr txBox="1">
            <a:spLocks noChangeArrowheads="1"/>
          </p:cNvSpPr>
          <p:nvPr/>
        </p:nvSpPr>
        <p:spPr>
          <a:xfrm>
            <a:off x="149180" y="1092201"/>
            <a:ext cx="8153400" cy="7111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2400" dirty="0" smtClean="0"/>
              <a:t>Every machine learning algorithm has three components:</a:t>
            </a:r>
            <a:endParaRPr lang="en-US" altLang="en-US" sz="2400" dirty="0"/>
          </a:p>
        </p:txBody>
      </p:sp>
    </p:spTree>
    <p:extLst>
      <p:ext uri="{BB962C8B-B14F-4D97-AF65-F5344CB8AC3E}">
        <p14:creationId xmlns:p14="http://schemas.microsoft.com/office/powerpoint/2010/main" val="21147398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Autofit/>
          </a:bodyPr>
          <a:lstStyle/>
          <a:p>
            <a:r>
              <a:rPr lang="en-US" altLang="en-US" sz="3200" dirty="0" smtClean="0"/>
              <a:t>The machine learning as a model/function that maps input data X to output predictions y </a:t>
            </a:r>
          </a:p>
        </p:txBody>
      </p:sp>
      <p:sp>
        <p:nvSpPr>
          <p:cNvPr id="3" name="Content Placeholder 2"/>
          <p:cNvSpPr>
            <a:spLocks noGrp="1"/>
          </p:cNvSpPr>
          <p:nvPr>
            <p:ph idx="1"/>
          </p:nvPr>
        </p:nvSpPr>
        <p:spPr>
          <a:xfrm>
            <a:off x="304800" y="1600201"/>
            <a:ext cx="8610600" cy="5257799"/>
          </a:xfrm>
        </p:spPr>
        <p:txBody>
          <a:bodyPr>
            <a:normAutofit/>
          </a:bodyPr>
          <a:lstStyle/>
          <a:p>
            <a:pPr algn="ctr">
              <a:buFontTx/>
              <a:buNone/>
            </a:pPr>
            <a:r>
              <a:rPr lang="en-US" altLang="en-US" sz="6000" dirty="0" smtClean="0">
                <a:solidFill>
                  <a:srgbClr val="0000FF"/>
                </a:solidFill>
              </a:rPr>
              <a:t>y = f(</a:t>
            </a:r>
            <a:r>
              <a:rPr lang="en-US" altLang="en-US" sz="6000" b="1" dirty="0" smtClean="0">
                <a:solidFill>
                  <a:srgbClr val="0000FF"/>
                </a:solidFill>
              </a:rPr>
              <a:t>x</a:t>
            </a:r>
            <a:r>
              <a:rPr lang="en-US" altLang="en-US" sz="6000" dirty="0" smtClean="0">
                <a:solidFill>
                  <a:srgbClr val="0000FF"/>
                </a:solidFill>
              </a:rPr>
              <a:t>)</a:t>
            </a:r>
          </a:p>
          <a:p>
            <a:pPr>
              <a:buFontTx/>
              <a:buNone/>
            </a:pPr>
            <a:endParaRPr lang="en-US" altLang="en-US" dirty="0" smtClean="0"/>
          </a:p>
          <a:p>
            <a:pPr>
              <a:buFontTx/>
              <a:buNone/>
            </a:pPr>
            <a:endParaRPr lang="en-US" altLang="en-US" dirty="0" smtClean="0"/>
          </a:p>
          <a:p>
            <a:pPr>
              <a:buFontTx/>
              <a:buNone/>
            </a:pPr>
            <a:r>
              <a:rPr lang="en-US" altLang="en-US" dirty="0" smtClean="0"/>
              <a:t/>
            </a:r>
            <a:br>
              <a:rPr lang="en-US" altLang="en-US" dirty="0" smtClean="0"/>
            </a:br>
            <a:endParaRPr lang="en-US" altLang="en-US" dirty="0" smtClean="0"/>
          </a:p>
          <a:p>
            <a:r>
              <a:rPr lang="en-US" altLang="en-US" sz="2400" b="1" dirty="0" smtClean="0"/>
              <a:t>Training: </a:t>
            </a:r>
            <a:r>
              <a:rPr lang="en-US" altLang="en-US" sz="2400" dirty="0" smtClean="0"/>
              <a:t>given a </a:t>
            </a:r>
            <a:r>
              <a:rPr lang="en-US" altLang="en-US" sz="2400" i="1" dirty="0" smtClean="0"/>
              <a:t>training set </a:t>
            </a:r>
            <a:r>
              <a:rPr lang="en-US" altLang="en-US" sz="2400" dirty="0" smtClean="0"/>
              <a:t>of labeled examples</a:t>
            </a:r>
            <a:r>
              <a:rPr lang="en-US" altLang="en-US" sz="2400" i="1" dirty="0" smtClean="0"/>
              <a:t> </a:t>
            </a:r>
            <a:r>
              <a:rPr lang="en-US" altLang="en-US" sz="2400" dirty="0" smtClean="0">
                <a:solidFill>
                  <a:srgbClr val="0000FF"/>
                </a:solidFill>
              </a:rPr>
              <a:t>{(</a:t>
            </a:r>
            <a:r>
              <a:rPr lang="en-US" altLang="en-US" sz="2400" b="1" dirty="0" smtClean="0">
                <a:solidFill>
                  <a:srgbClr val="0000FF"/>
                </a:solidFill>
              </a:rPr>
              <a:t>x</a:t>
            </a:r>
            <a:r>
              <a:rPr lang="en-US" altLang="en-US" sz="2400" baseline="-25000" dirty="0" smtClean="0">
                <a:solidFill>
                  <a:srgbClr val="0000FF"/>
                </a:solidFill>
              </a:rPr>
              <a:t>1</a:t>
            </a:r>
            <a:r>
              <a:rPr lang="en-US" altLang="en-US" sz="2400" dirty="0" smtClean="0">
                <a:solidFill>
                  <a:srgbClr val="0000FF"/>
                </a:solidFill>
              </a:rPr>
              <a:t>,y</a:t>
            </a:r>
            <a:r>
              <a:rPr lang="en-US" altLang="en-US" sz="2400" baseline="-25000" dirty="0" smtClean="0">
                <a:solidFill>
                  <a:srgbClr val="0000FF"/>
                </a:solidFill>
              </a:rPr>
              <a:t>1</a:t>
            </a:r>
            <a:r>
              <a:rPr lang="en-US" altLang="en-US" sz="2400" dirty="0" smtClean="0">
                <a:solidFill>
                  <a:srgbClr val="0000FF"/>
                </a:solidFill>
              </a:rPr>
              <a:t>), …, (</a:t>
            </a:r>
            <a:r>
              <a:rPr lang="en-US" altLang="en-US" sz="2400" b="1" dirty="0" err="1" smtClean="0">
                <a:solidFill>
                  <a:srgbClr val="0000FF"/>
                </a:solidFill>
              </a:rPr>
              <a:t>x</a:t>
            </a:r>
            <a:r>
              <a:rPr lang="en-US" altLang="en-US" sz="2400" baseline="-25000" dirty="0" err="1" smtClean="0">
                <a:solidFill>
                  <a:srgbClr val="0000FF"/>
                </a:solidFill>
              </a:rPr>
              <a:t>N</a:t>
            </a:r>
            <a:r>
              <a:rPr lang="en-US" altLang="en-US" sz="2400" dirty="0" err="1" smtClean="0">
                <a:solidFill>
                  <a:srgbClr val="0000FF"/>
                </a:solidFill>
              </a:rPr>
              <a:t>,y</a:t>
            </a:r>
            <a:r>
              <a:rPr lang="en-US" altLang="en-US" sz="2400" baseline="-25000" dirty="0" err="1" smtClean="0">
                <a:solidFill>
                  <a:srgbClr val="0000FF"/>
                </a:solidFill>
              </a:rPr>
              <a:t>N</a:t>
            </a:r>
            <a:r>
              <a:rPr lang="en-US" altLang="en-US" sz="2400" dirty="0" smtClean="0">
                <a:solidFill>
                  <a:srgbClr val="0000FF"/>
                </a:solidFill>
              </a:rPr>
              <a:t>)}</a:t>
            </a:r>
            <a:r>
              <a:rPr lang="en-US" altLang="en-US" sz="2400" dirty="0" smtClean="0"/>
              <a:t>, estimate the prediction function </a:t>
            </a:r>
            <a:r>
              <a:rPr lang="en-US" altLang="en-US" sz="2400" dirty="0" smtClean="0">
                <a:solidFill>
                  <a:srgbClr val="0000FF"/>
                </a:solidFill>
              </a:rPr>
              <a:t>f </a:t>
            </a:r>
            <a:r>
              <a:rPr lang="en-US" altLang="en-US" sz="2400" dirty="0" smtClean="0"/>
              <a:t>by minimizing the prediction error on the training set</a:t>
            </a:r>
          </a:p>
          <a:p>
            <a:r>
              <a:rPr lang="en-US" altLang="en-US" sz="2400" b="1" dirty="0" smtClean="0"/>
              <a:t>Testing:</a:t>
            </a:r>
            <a:r>
              <a:rPr lang="en-US" altLang="en-US" sz="2400" dirty="0" smtClean="0"/>
              <a:t> apply </a:t>
            </a:r>
            <a:r>
              <a:rPr lang="en-US" altLang="en-US" sz="2400" dirty="0" smtClean="0">
                <a:solidFill>
                  <a:srgbClr val="0000FF"/>
                </a:solidFill>
              </a:rPr>
              <a:t>f</a:t>
            </a:r>
            <a:r>
              <a:rPr lang="en-US" altLang="en-US" sz="2400" dirty="0" smtClean="0"/>
              <a:t> to a never before seen </a:t>
            </a:r>
            <a:r>
              <a:rPr lang="en-US" altLang="en-US" sz="2400" i="1" dirty="0" smtClean="0"/>
              <a:t>test example</a:t>
            </a:r>
            <a:r>
              <a:rPr lang="en-US" altLang="en-US" sz="2400" dirty="0" smtClean="0"/>
              <a:t> </a:t>
            </a:r>
            <a:r>
              <a:rPr lang="en-US" altLang="en-US" sz="2400" b="1" dirty="0" smtClean="0">
                <a:solidFill>
                  <a:srgbClr val="0000FF"/>
                </a:solidFill>
              </a:rPr>
              <a:t>x</a:t>
            </a:r>
            <a:r>
              <a:rPr lang="en-US" altLang="en-US" sz="2400" dirty="0" smtClean="0"/>
              <a:t> and output the predicted value </a:t>
            </a:r>
            <a:r>
              <a:rPr lang="en-US" altLang="en-US" sz="2400" dirty="0" smtClean="0">
                <a:solidFill>
                  <a:srgbClr val="0000FF"/>
                </a:solidFill>
              </a:rPr>
              <a:t>y = f(</a:t>
            </a:r>
            <a:r>
              <a:rPr lang="en-US" altLang="en-US" sz="2400" b="1" dirty="0" smtClean="0">
                <a:solidFill>
                  <a:srgbClr val="0000FF"/>
                </a:solidFill>
              </a:rPr>
              <a:t>x</a:t>
            </a:r>
            <a:r>
              <a:rPr lang="en-US" altLang="en-US" sz="2400" dirty="0" smtClean="0">
                <a:solidFill>
                  <a:srgbClr val="0000FF"/>
                </a:solidFill>
              </a:rPr>
              <a:t>)</a:t>
            </a:r>
          </a:p>
          <a:p>
            <a:endParaRPr lang="en-US" altLang="en-US" sz="2400" dirty="0" smtClean="0">
              <a:solidFill>
                <a:srgbClr val="0000FF"/>
              </a:solidFill>
            </a:endParaRPr>
          </a:p>
        </p:txBody>
      </p:sp>
      <p:cxnSp>
        <p:nvCxnSpPr>
          <p:cNvPr id="5" name="Straight Arrow Connector 4"/>
          <p:cNvCxnSpPr/>
          <p:nvPr/>
        </p:nvCxnSpPr>
        <p:spPr>
          <a:xfrm rot="5400000" flipH="1" flipV="1">
            <a:off x="3467100" y="2932111"/>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4368800" y="2933702"/>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5168899" y="2413000"/>
            <a:ext cx="1066800" cy="863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p:cNvSpPr txBox="1">
            <a:spLocks noChangeArrowheads="1"/>
          </p:cNvSpPr>
          <p:nvPr/>
        </p:nvSpPr>
        <p:spPr bwMode="auto">
          <a:xfrm>
            <a:off x="3200400" y="3276600"/>
            <a:ext cx="11288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400" dirty="0" smtClean="0">
                <a:solidFill>
                  <a:srgbClr val="000000"/>
                </a:solidFill>
              </a:rPr>
              <a:t>Output</a:t>
            </a:r>
          </a:p>
          <a:p>
            <a:pPr algn="ctr" eaLnBrk="1" hangingPunct="1">
              <a:spcBef>
                <a:spcPct val="0"/>
              </a:spcBef>
              <a:buFontTx/>
              <a:buNone/>
            </a:pPr>
            <a:r>
              <a:rPr lang="en-US" altLang="en-US" sz="1400" dirty="0" smtClean="0">
                <a:solidFill>
                  <a:srgbClr val="000000"/>
                </a:solidFill>
              </a:rPr>
              <a:t>( prediction)</a:t>
            </a:r>
            <a:endParaRPr lang="en-US" altLang="en-US" sz="1400" dirty="0">
              <a:solidFill>
                <a:srgbClr val="000000"/>
              </a:solidFill>
            </a:endParaRPr>
          </a:p>
        </p:txBody>
      </p:sp>
      <p:sp>
        <p:nvSpPr>
          <p:cNvPr id="53256" name="TextBox 9"/>
          <p:cNvSpPr txBox="1">
            <a:spLocks noChangeArrowheads="1"/>
          </p:cNvSpPr>
          <p:nvPr/>
        </p:nvSpPr>
        <p:spPr bwMode="auto">
          <a:xfrm>
            <a:off x="4139945" y="3275011"/>
            <a:ext cx="12923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600" dirty="0">
                <a:solidFill>
                  <a:srgbClr val="000000"/>
                </a:solidFill>
              </a:rPr>
              <a:t>prediction </a:t>
            </a:r>
            <a:r>
              <a:rPr lang="en-US" altLang="en-US" sz="1600" dirty="0" smtClean="0">
                <a:solidFill>
                  <a:srgbClr val="000000"/>
                </a:solidFill>
              </a:rPr>
              <a:t>function</a:t>
            </a:r>
          </a:p>
          <a:p>
            <a:pPr algn="ctr" eaLnBrk="1" hangingPunct="1">
              <a:spcBef>
                <a:spcPct val="0"/>
              </a:spcBef>
              <a:buFontTx/>
              <a:buNone/>
            </a:pPr>
            <a:r>
              <a:rPr lang="en-NZ" altLang="en-US" sz="1600" dirty="0" smtClean="0">
                <a:solidFill>
                  <a:srgbClr val="000000"/>
                </a:solidFill>
              </a:rPr>
              <a:t>(model)</a:t>
            </a:r>
            <a:endParaRPr lang="en-US" altLang="en-US" sz="1600" dirty="0">
              <a:solidFill>
                <a:srgbClr val="000000"/>
              </a:solidFill>
            </a:endParaRPr>
          </a:p>
        </p:txBody>
      </p:sp>
      <p:sp>
        <p:nvSpPr>
          <p:cNvPr id="53257" name="TextBox 10"/>
          <p:cNvSpPr txBox="1">
            <a:spLocks noChangeArrowheads="1"/>
          </p:cNvSpPr>
          <p:nvPr/>
        </p:nvSpPr>
        <p:spPr bwMode="auto">
          <a:xfrm>
            <a:off x="5486399" y="3276601"/>
            <a:ext cx="1511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400" dirty="0" smtClean="0">
                <a:solidFill>
                  <a:srgbClr val="000000"/>
                </a:solidFill>
              </a:rPr>
              <a:t>feature vector</a:t>
            </a:r>
          </a:p>
          <a:p>
            <a:pPr algn="ctr" eaLnBrk="1" hangingPunct="1">
              <a:spcBef>
                <a:spcPct val="0"/>
              </a:spcBef>
              <a:buFontTx/>
              <a:buNone/>
            </a:pPr>
            <a:r>
              <a:rPr lang="en-US" altLang="en-US" sz="1400" dirty="0" smtClean="0">
                <a:solidFill>
                  <a:srgbClr val="000000"/>
                </a:solidFill>
              </a:rPr>
              <a:t>(data)</a:t>
            </a:r>
            <a:endParaRPr lang="en-US" altLang="en-US" sz="1400" dirty="0">
              <a:solidFill>
                <a:srgbClr val="000000"/>
              </a:solidFill>
            </a:endParaRPr>
          </a:p>
        </p:txBody>
      </p:sp>
      <p:pic>
        <p:nvPicPr>
          <p:cNvPr id="10" name="Picture 4" descr="https://upload.wikimedia.org/wikipedia/commons/thumb/d/df/Function_color_example_3.svg/953px-Function_color_example_3.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1325760"/>
            <a:ext cx="1768209" cy="2533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03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1143000"/>
          </a:xfrm>
        </p:spPr>
        <p:txBody>
          <a:bodyPr/>
          <a:lstStyle/>
          <a:p>
            <a:r>
              <a:rPr lang="en-NZ" dirty="0" smtClean="0"/>
              <a:t>Functions/models</a:t>
            </a:r>
            <a:endParaRPr lang="en-US" dirty="0"/>
          </a:p>
        </p:txBody>
      </p:sp>
      <p:sp>
        <p:nvSpPr>
          <p:cNvPr id="3" name="Content Placeholder 2"/>
          <p:cNvSpPr>
            <a:spLocks noGrp="1"/>
          </p:cNvSpPr>
          <p:nvPr>
            <p:ph idx="1"/>
          </p:nvPr>
        </p:nvSpPr>
        <p:spPr>
          <a:xfrm>
            <a:off x="457200" y="1295401"/>
            <a:ext cx="8229600" cy="1523999"/>
          </a:xfrm>
        </p:spPr>
        <p:txBody>
          <a:bodyPr>
            <a:normAutofit lnSpcReduction="10000"/>
          </a:bodyPr>
          <a:lstStyle/>
          <a:p>
            <a:r>
              <a:rPr lang="en-NZ" dirty="0" smtClean="0"/>
              <a:t>A function is a mathematical process that uniquely maps the value of one or more variables to the value of another variable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921001"/>
            <a:ext cx="4680194" cy="2974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mathinsight.org/media/image/image/function_mach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153535"/>
            <a:ext cx="2438400" cy="349178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cdn3.iconfinder.com/data/icons/linecons-free-vector-icons-pack/32/params-128.png"/>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s://cdn2.iconfinder.com/data/icons/peppyicons/512/Parameters-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026" y="4546601"/>
            <a:ext cx="857853" cy="114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5559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77800"/>
            <a:ext cx="5410200" cy="1143000"/>
          </a:xfrm>
        </p:spPr>
        <p:txBody>
          <a:bodyPr/>
          <a:lstStyle/>
          <a:p>
            <a:r>
              <a:rPr lang="en-NZ" dirty="0" smtClean="0"/>
              <a:t>1D Functions examples</a:t>
            </a:r>
            <a:endParaRPr lang="en-US" dirty="0"/>
          </a:p>
        </p:txBody>
      </p:sp>
      <p:pic>
        <p:nvPicPr>
          <p:cNvPr id="2050" name="Picture 2" descr="http://bonillafinal.weebly.com/uploads/1/9/2/5/19252955/7199870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3365" t="4750" r="3365" b="48375"/>
          <a:stretch/>
        </p:blipFill>
        <p:spPr bwMode="auto">
          <a:xfrm>
            <a:off x="333375" y="1600199"/>
            <a:ext cx="554355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onillafinal.weebly.com/uploads/1/9/2/5/19252955/7199870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85" t="52875" r="27084"/>
          <a:stretch/>
        </p:blipFill>
        <p:spPr bwMode="auto">
          <a:xfrm>
            <a:off x="4524376" y="1600199"/>
            <a:ext cx="4162425" cy="4787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153400" y="4343400"/>
            <a:ext cx="762000" cy="223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4169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Multivariate Functions</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76200" y="3066695"/>
                <a:ext cx="353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𝑧</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6200" y="2300021"/>
                <a:ext cx="353750" cy="369332"/>
              </a:xfrm>
              <a:prstGeom prst="rect">
                <a:avLst/>
              </a:prstGeom>
              <a:blipFill rotWithShape="1">
                <a:blip r:embed="rId2"/>
                <a:stretch>
                  <a:fillRect/>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1" y="2247901"/>
            <a:ext cx="2369807" cy="351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550" y="2067327"/>
            <a:ext cx="3202473" cy="4000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1420550" y="1574884"/>
                <a:ext cx="2399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𝑓</m:t>
                      </m:r>
                      <m:d>
                        <m:dPr>
                          <m:ctrlPr>
                            <a:rPr lang="en-NZ" b="0" i="1" smtClean="0">
                              <a:latin typeface="Cambria Math" panose="02040503050406030204" pitchFamily="18" charset="0"/>
                            </a:rPr>
                          </m:ctrlPr>
                        </m:dPr>
                        <m:e>
                          <m:r>
                            <a:rPr lang="en-NZ" b="0" i="1" smtClean="0">
                              <a:latin typeface="Cambria Math"/>
                            </a:rPr>
                            <m:t>𝑥</m:t>
                          </m:r>
                          <m:r>
                            <a:rPr lang="en-NZ" b="0" i="1" smtClean="0">
                              <a:latin typeface="Cambria Math"/>
                            </a:rPr>
                            <m:t>,</m:t>
                          </m:r>
                          <m:r>
                            <a:rPr lang="en-NZ" b="0" i="1" smtClean="0">
                              <a:latin typeface="Cambria Math"/>
                            </a:rPr>
                            <m:t>𝑦</m:t>
                          </m:r>
                        </m:e>
                      </m:d>
                      <m:r>
                        <a:rPr lang="en-NZ" b="0" i="1" smtClean="0">
                          <a:latin typeface="Cambria Math"/>
                        </a:rPr>
                        <m:t>=</m:t>
                      </m:r>
                      <m:r>
                        <a:rPr lang="en-NZ" b="0" i="1" smtClean="0">
                          <a:latin typeface="Cambria Math"/>
                        </a:rPr>
                        <m:t>𝑧</m:t>
                      </m:r>
                      <m:r>
                        <a:rPr lang="en-NZ" b="0" i="1" smtClean="0">
                          <a:latin typeface="Cambria Math"/>
                        </a:rPr>
                        <m:t>=</m:t>
                      </m:r>
                      <m:sSup>
                        <m:sSupPr>
                          <m:ctrlPr>
                            <a:rPr lang="en-NZ" b="0" i="1" smtClean="0">
                              <a:latin typeface="Cambria Math" panose="02040503050406030204" pitchFamily="18" charset="0"/>
                            </a:rPr>
                          </m:ctrlPr>
                        </m:sSupPr>
                        <m:e>
                          <m:r>
                            <a:rPr lang="en-NZ" b="0" i="1" smtClean="0">
                              <a:latin typeface="Cambria Math"/>
                            </a:rPr>
                            <m:t>𝑥</m:t>
                          </m:r>
                        </m:e>
                        <m:sup>
                          <m:r>
                            <a:rPr lang="en-NZ" b="0" i="1" smtClean="0">
                              <a:latin typeface="Cambria Math"/>
                            </a:rPr>
                            <m:t>2</m:t>
                          </m:r>
                        </m:sup>
                      </m:sSup>
                      <m:r>
                        <a:rPr lang="en-NZ" b="0" i="1" smtClean="0">
                          <a:latin typeface="Cambria Math"/>
                        </a:rPr>
                        <m:t>+</m:t>
                      </m:r>
                      <m:sSup>
                        <m:sSupPr>
                          <m:ctrlPr>
                            <a:rPr lang="en-NZ" b="0" i="1" smtClean="0">
                              <a:latin typeface="Cambria Math" panose="02040503050406030204" pitchFamily="18" charset="0"/>
                            </a:rPr>
                          </m:ctrlPr>
                        </m:sSupPr>
                        <m:e>
                          <m:r>
                            <a:rPr lang="en-NZ" b="0" i="1" smtClean="0">
                              <a:latin typeface="Cambria Math"/>
                            </a:rPr>
                            <m:t>𝑦</m:t>
                          </m:r>
                        </m:e>
                        <m:sup>
                          <m:r>
                            <a:rPr lang="en-NZ" b="0" i="1" smtClean="0">
                              <a:latin typeface="Cambria Math"/>
                            </a:rPr>
                            <m:t>2</m:t>
                          </m:r>
                        </m:sup>
                      </m:sSup>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420550" y="1181163"/>
                <a:ext cx="2399824" cy="369332"/>
              </a:xfrm>
              <a:prstGeom prst="rect">
                <a:avLst/>
              </a:prstGeom>
              <a:blipFill rotWithShape="1">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334951" y="5969000"/>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𝑥</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334950" y="4476750"/>
                <a:ext cx="367985"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268150" y="5054600"/>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𝑦</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268150" y="3790950"/>
                <a:ext cx="371384" cy="369332"/>
              </a:xfrm>
              <a:prstGeom prst="rect">
                <a:avLst/>
              </a:prstGeom>
              <a:blipFill rotWithShape="1">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739768" y="2761219"/>
                <a:ext cx="1661032"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200" b="0" i="1" smtClean="0">
                          <a:latin typeface="Cambria Math"/>
                        </a:rPr>
                        <m:t>𝑓</m:t>
                      </m:r>
                      <m:d>
                        <m:dPr>
                          <m:ctrlPr>
                            <a:rPr lang="en-NZ" sz="1200" b="0" i="1" smtClean="0">
                              <a:latin typeface="Cambria Math" panose="02040503050406030204" pitchFamily="18" charset="0"/>
                            </a:rPr>
                          </m:ctrlPr>
                        </m:dPr>
                        <m:e>
                          <m:r>
                            <a:rPr lang="en-NZ" sz="1200" b="0" i="1" smtClean="0">
                              <a:latin typeface="Cambria Math"/>
                            </a:rPr>
                            <m:t>𝑥</m:t>
                          </m:r>
                          <m:r>
                            <a:rPr lang="en-NZ" sz="1200" b="0" i="1" smtClean="0">
                              <a:latin typeface="Cambria Math"/>
                            </a:rPr>
                            <m:t>,</m:t>
                          </m:r>
                          <m:r>
                            <a:rPr lang="en-NZ" sz="1200" b="0" i="1" smtClean="0">
                              <a:latin typeface="Cambria Math"/>
                            </a:rPr>
                            <m:t>𝑦</m:t>
                          </m:r>
                        </m:e>
                      </m:d>
                      <m:r>
                        <a:rPr lang="en-NZ" sz="1200" b="0" i="1" smtClean="0">
                          <a:latin typeface="Cambria Math"/>
                        </a:rPr>
                        <m:t>=</m:t>
                      </m:r>
                      <m:r>
                        <a:rPr lang="en-NZ" sz="1200" b="0" i="1" smtClean="0">
                          <a:latin typeface="Cambria Math"/>
                        </a:rPr>
                        <m:t>𝑧</m:t>
                      </m:r>
                      <m:r>
                        <a:rPr lang="en-NZ" sz="1200" b="0" i="1" smtClean="0">
                          <a:latin typeface="Cambria Math"/>
                        </a:rPr>
                        <m:t>=</m:t>
                      </m:r>
                      <m:sSup>
                        <m:sSupPr>
                          <m:ctrlPr>
                            <a:rPr lang="en-NZ" sz="1200" b="0" i="1" smtClean="0">
                              <a:latin typeface="Cambria Math" panose="02040503050406030204" pitchFamily="18" charset="0"/>
                            </a:rPr>
                          </m:ctrlPr>
                        </m:sSupPr>
                        <m:e>
                          <m:r>
                            <a:rPr lang="en-NZ" sz="1200" b="0" i="1" smtClean="0">
                              <a:latin typeface="Cambria Math"/>
                            </a:rPr>
                            <m:t>𝑥</m:t>
                          </m:r>
                        </m:e>
                        <m:sup>
                          <m:r>
                            <a:rPr lang="en-NZ" sz="1200" b="0" i="1" smtClean="0">
                              <a:latin typeface="Cambria Math"/>
                            </a:rPr>
                            <m:t>2</m:t>
                          </m:r>
                        </m:sup>
                      </m:sSup>
                      <m:r>
                        <a:rPr lang="en-NZ" sz="1200" b="0" i="1" smtClean="0">
                          <a:latin typeface="Cambria Math"/>
                        </a:rPr>
                        <m:t>−</m:t>
                      </m:r>
                      <m:sSup>
                        <m:sSupPr>
                          <m:ctrlPr>
                            <a:rPr lang="en-NZ" sz="1200" b="0" i="1" smtClean="0">
                              <a:latin typeface="Cambria Math" panose="02040503050406030204" pitchFamily="18" charset="0"/>
                            </a:rPr>
                          </m:ctrlPr>
                        </m:sSupPr>
                        <m:e>
                          <m:r>
                            <a:rPr lang="en-NZ" sz="1200" b="0" i="1" smtClean="0">
                              <a:latin typeface="Cambria Math"/>
                            </a:rPr>
                            <m:t>𝑦</m:t>
                          </m:r>
                        </m:e>
                        <m:sup>
                          <m:r>
                            <a:rPr lang="en-NZ" sz="1200" b="0" i="1" smtClean="0">
                              <a:latin typeface="Cambria Math"/>
                            </a:rPr>
                            <m:t>2</m:t>
                          </m:r>
                        </m:sup>
                      </m:sSup>
                    </m:oMath>
                  </m:oMathPara>
                </a14:m>
                <a:endParaRPr lang="en-US" sz="1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739768" y="2070914"/>
                <a:ext cx="1661032" cy="276999"/>
              </a:xfrm>
              <a:prstGeom prst="rect">
                <a:avLst/>
              </a:prstGeom>
              <a:blipFill rotWithShape="1">
                <a:blip r:embed="rId8"/>
                <a:stretch>
                  <a:fillRect b="-6667"/>
                </a:stretch>
              </a:blipFill>
            </p:spPr>
            <p:txBody>
              <a:bodyPr/>
              <a:lstStyle/>
              <a:p>
                <a:r>
                  <a:rPr lang="en-US">
                    <a:noFill/>
                  </a:rPr>
                  <a:t> </a:t>
                </a:r>
              </a:p>
            </p:txBody>
          </p:sp>
        </mc:Fallback>
      </mc:AlternateContent>
      <p:pic>
        <p:nvPicPr>
          <p:cNvPr id="1026" name="Picture 2" descr="Image result for multivariate function surface"/>
          <p:cNvPicPr>
            <a:picLocks noChangeAspect="1" noChangeArrowheads="1"/>
          </p:cNvPicPr>
          <p:nvPr/>
        </p:nvPicPr>
        <p:blipFill rotWithShape="1">
          <a:blip r:embed="rId9">
            <a:extLst>
              <a:ext uri="{28A0092B-C50C-407E-A947-70E740481C1C}">
                <a14:useLocalDpi xmlns:a14="http://schemas.microsoft.com/office/drawing/2010/main" val="0"/>
              </a:ext>
            </a:extLst>
          </a:blip>
          <a:srcRect l="6145" r="4541"/>
          <a:stretch/>
        </p:blipFill>
        <p:spPr bwMode="auto">
          <a:xfrm>
            <a:off x="6477000" y="2923954"/>
            <a:ext cx="2501414" cy="2800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0216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r>
              <a:rPr lang="en-US" altLang="en-US" dirty="0"/>
              <a:t>Classification of Machine </a:t>
            </a:r>
            <a:r>
              <a:rPr lang="en-US" altLang="en-US" dirty="0" smtClean="0"/>
              <a:t>learning problems</a:t>
            </a:r>
          </a:p>
        </p:txBody>
      </p:sp>
      <p:pic>
        <p:nvPicPr>
          <p:cNvPr id="19460" name="Picture 2" descr="C:\Users\hays\Desktop\143 Computer Vision\slides\07\machine_learning_spectrum.png"/>
          <p:cNvPicPr>
            <a:picLocks noChangeAspect="1" noChangeArrowheads="1"/>
          </p:cNvPicPr>
          <p:nvPr/>
        </p:nvPicPr>
        <p:blipFill rotWithShape="1">
          <a:blip r:embed="rId3">
            <a:extLst>
              <a:ext uri="{28A0092B-C50C-407E-A947-70E740481C1C}">
                <a14:useLocalDpi xmlns:a14="http://schemas.microsoft.com/office/drawing/2010/main" val="0"/>
              </a:ext>
            </a:extLst>
          </a:blip>
          <a:srcRect t="20200"/>
          <a:stretch/>
        </p:blipFill>
        <p:spPr bwMode="auto">
          <a:xfrm>
            <a:off x="762000" y="1752600"/>
            <a:ext cx="7924801" cy="4483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486400" y="6236480"/>
            <a:ext cx="2667000" cy="369332"/>
          </a:xfrm>
          <a:prstGeom prst="rect">
            <a:avLst/>
          </a:prstGeom>
          <a:noFill/>
          <a:ln>
            <a:solidFill>
              <a:schemeClr val="tx1"/>
            </a:solidFill>
          </a:ln>
        </p:spPr>
        <p:txBody>
          <a:bodyPr wrap="square" rtlCol="0">
            <a:spAutoFit/>
          </a:bodyPr>
          <a:lstStyle/>
          <a:p>
            <a:r>
              <a:rPr lang="en-NZ" b="1" dirty="0" smtClean="0">
                <a:solidFill>
                  <a:schemeClr val="accent2"/>
                </a:solidFill>
              </a:rPr>
              <a:t>Reinforcement learning</a:t>
            </a:r>
            <a:endParaRPr lang="en-US" b="1" dirty="0">
              <a:solidFill>
                <a:schemeClr val="accent2"/>
              </a:solidFill>
            </a:endParaRPr>
          </a:p>
        </p:txBody>
      </p:sp>
    </p:spTree>
    <p:extLst>
      <p:ext uri="{BB962C8B-B14F-4D97-AF65-F5344CB8AC3E}">
        <p14:creationId xmlns:p14="http://schemas.microsoft.com/office/powerpoint/2010/main" val="296695746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52400" y="228600"/>
            <a:ext cx="3124200" cy="76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3600" dirty="0" smtClean="0"/>
              <a:t>Regression</a:t>
            </a:r>
            <a:endParaRPr lang="en-US" sz="3600" dirty="0"/>
          </a:p>
        </p:txBody>
      </p:sp>
      <mc:AlternateContent xmlns:mc="http://schemas.openxmlformats.org/markup-compatibility/2006" xmlns:p14="http://schemas.microsoft.com/office/powerpoint/2010/main">
        <mc:Choice Requires="p14">
          <p:contentPart p14:bwMode="auto" r:id="rId3">
            <p14:nvContentPartPr>
              <p14:cNvPr id="1041" name="Ink 17"/>
              <p14:cNvContentPartPr>
                <a14:cpLocks xmlns:a14="http://schemas.microsoft.com/office/drawing/2010/main" noRot="1" noChangeAspect="1" noEditPoints="1" noChangeArrowheads="1" noChangeShapeType="1"/>
              </p14:cNvContentPartPr>
              <p14:nvPr/>
            </p14:nvContentPartPr>
            <p14:xfrm>
              <a:off x="3852864" y="2286000"/>
              <a:ext cx="173037" cy="2117"/>
            </p14:xfrm>
          </p:contentPart>
        </mc:Choice>
        <mc:Fallback xmlns="">
          <p:pic>
            <p:nvPicPr>
              <p:cNvPr id="1041" name="Ink 17"/>
              <p:cNvPicPr>
                <a:picLocks noRot="1" noChangeAspect="1" noEditPoints="1" noChangeArrowheads="1" noChangeShapeType="1"/>
              </p:cNvPicPr>
              <p:nvPr/>
            </p:nvPicPr>
            <p:blipFill>
              <a:blip r:embed="rId12"/>
              <a:stretch>
                <a:fillRect/>
              </a:stretch>
            </p:blipFill>
            <p:spPr>
              <a:xfrm>
                <a:off x="0" y="11160"/>
                <a:ext cx="173160" cy="0"/>
              </a:xfrm>
              <a:prstGeom prst="rect">
                <a:avLst/>
              </a:prstGeom>
            </p:spPr>
          </p:pic>
        </mc:Fallback>
      </mc:AlternateContent>
      <p:pic>
        <p:nvPicPr>
          <p:cNvPr id="18" name="Picture 2" descr="C:\Users\hays\Desktop\143 Computer Vision\slides\07\machine_learning_spectrum.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1393"/>
          <a:stretch/>
        </p:blipFill>
        <p:spPr bwMode="auto">
          <a:xfrm>
            <a:off x="6781800" y="9056"/>
            <a:ext cx="2362200" cy="13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7104591" y="787400"/>
            <a:ext cx="744009"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45297" y="1669534"/>
            <a:ext cx="1326005" cy="584775"/>
          </a:xfrm>
          <a:prstGeom prst="rect">
            <a:avLst/>
          </a:prstGeom>
        </p:spPr>
        <p:txBody>
          <a:bodyPr wrap="none">
            <a:spAutoFit/>
          </a:bodyPr>
          <a:lstStyle/>
          <a:p>
            <a:pPr algn="ctr">
              <a:buFontTx/>
              <a:buNone/>
            </a:pPr>
            <a:r>
              <a:rPr lang="en-US" altLang="en-US" sz="3200" dirty="0">
                <a:solidFill>
                  <a:srgbClr val="0000FF"/>
                </a:solidFill>
              </a:rPr>
              <a:t>y = f(</a:t>
            </a:r>
            <a:r>
              <a:rPr lang="en-US" altLang="en-US" sz="3200" b="1" dirty="0">
                <a:solidFill>
                  <a:srgbClr val="0000FF"/>
                </a:solidFill>
              </a:rPr>
              <a:t>x</a:t>
            </a:r>
            <a:r>
              <a:rPr lang="en-US" altLang="en-US" sz="3200" dirty="0">
                <a:solidFill>
                  <a:srgbClr val="0000FF"/>
                </a:solidFill>
              </a:rPr>
              <a:t>)</a:t>
            </a:r>
          </a:p>
        </p:txBody>
      </p:sp>
      <p:pic>
        <p:nvPicPr>
          <p:cNvPr id="614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00" y="2847975"/>
            <a:ext cx="5210175"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0200" y="3429000"/>
            <a:ext cx="3676555" cy="309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39978" y="2096869"/>
            <a:ext cx="4870222" cy="646331"/>
          </a:xfrm>
          <a:prstGeom prst="rect">
            <a:avLst/>
          </a:prstGeom>
          <a:noFill/>
        </p:spPr>
        <p:txBody>
          <a:bodyPr wrap="square" rtlCol="0">
            <a:spAutoFit/>
          </a:bodyPr>
          <a:lstStyle/>
          <a:p>
            <a:pPr marL="285750" indent="-285750">
              <a:buFont typeface="Arial" panose="020B0604020202020204" pitchFamily="34" charset="0"/>
              <a:buChar char="•"/>
            </a:pPr>
            <a:r>
              <a:rPr lang="en-NZ" dirty="0" smtClean="0"/>
              <a:t>Training data in red</a:t>
            </a:r>
            <a:endParaRPr lang="en-NZ" dirty="0"/>
          </a:p>
          <a:p>
            <a:pPr marL="285750" indent="-285750">
              <a:buFont typeface="Arial" panose="020B0604020202020204" pitchFamily="34" charset="0"/>
              <a:buChar char="•"/>
            </a:pPr>
            <a:r>
              <a:rPr lang="en-NZ" dirty="0" smtClean="0"/>
              <a:t>Regression model displayed as a blue line</a:t>
            </a:r>
            <a:endParaRPr lang="en-US" dirty="0"/>
          </a:p>
        </p:txBody>
      </p:sp>
      <p:sp>
        <p:nvSpPr>
          <p:cNvPr id="2" name="Rectangle 1"/>
          <p:cNvSpPr/>
          <p:nvPr/>
        </p:nvSpPr>
        <p:spPr>
          <a:xfrm>
            <a:off x="304799" y="975249"/>
            <a:ext cx="5840497" cy="923330"/>
          </a:xfrm>
          <a:prstGeom prst="rect">
            <a:avLst/>
          </a:prstGeom>
        </p:spPr>
        <p:txBody>
          <a:bodyPr wrap="square">
            <a:spAutoFit/>
          </a:bodyPr>
          <a:lstStyle/>
          <a:p>
            <a:pPr>
              <a:buFont typeface="Arial" charset="0"/>
              <a:buNone/>
            </a:pPr>
            <a:r>
              <a:rPr lang="en-US" altLang="en-US" dirty="0"/>
              <a:t>Given some set of features with corresponding numeric continues output, learn a function to predict the numeric output from the features</a:t>
            </a:r>
          </a:p>
        </p:txBody>
      </p:sp>
      <p:sp>
        <p:nvSpPr>
          <p:cNvPr id="3" name="TextBox 2"/>
          <p:cNvSpPr txBox="1"/>
          <p:nvPr/>
        </p:nvSpPr>
        <p:spPr>
          <a:xfrm>
            <a:off x="5791200" y="3048000"/>
            <a:ext cx="3352800" cy="369332"/>
          </a:xfrm>
          <a:prstGeom prst="rect">
            <a:avLst/>
          </a:prstGeom>
          <a:noFill/>
        </p:spPr>
        <p:txBody>
          <a:bodyPr wrap="square" rtlCol="0">
            <a:spAutoFit/>
          </a:bodyPr>
          <a:lstStyle/>
          <a:p>
            <a:r>
              <a:rPr lang="en-NZ" dirty="0" smtClean="0"/>
              <a:t>Price of a second-hand car</a:t>
            </a:r>
            <a:endParaRPr lang="en-US" dirty="0"/>
          </a:p>
        </p:txBody>
      </p:sp>
      <p:sp>
        <p:nvSpPr>
          <p:cNvPr id="4" name="TextBox 3"/>
          <p:cNvSpPr txBox="1"/>
          <p:nvPr/>
        </p:nvSpPr>
        <p:spPr>
          <a:xfrm>
            <a:off x="6755130" y="6412468"/>
            <a:ext cx="1017270" cy="369332"/>
          </a:xfrm>
          <a:prstGeom prst="rect">
            <a:avLst/>
          </a:prstGeom>
          <a:solidFill>
            <a:schemeClr val="bg1"/>
          </a:solidFill>
        </p:spPr>
        <p:txBody>
          <a:bodyPr wrap="square" rtlCol="0">
            <a:spAutoFit/>
          </a:bodyPr>
          <a:lstStyle/>
          <a:p>
            <a:r>
              <a:rPr lang="en-NZ" dirty="0" err="1" smtClean="0"/>
              <a:t>milage</a:t>
            </a:r>
            <a:endParaRPr lang="en-NZ" dirty="0"/>
          </a:p>
        </p:txBody>
      </p:sp>
      <p:sp>
        <p:nvSpPr>
          <p:cNvPr id="13" name="TextBox 12"/>
          <p:cNvSpPr txBox="1"/>
          <p:nvPr/>
        </p:nvSpPr>
        <p:spPr>
          <a:xfrm rot="16200000">
            <a:off x="4915853" y="4597590"/>
            <a:ext cx="1017270" cy="369332"/>
          </a:xfrm>
          <a:prstGeom prst="rect">
            <a:avLst/>
          </a:prstGeom>
          <a:solidFill>
            <a:schemeClr val="bg1"/>
          </a:solidFill>
        </p:spPr>
        <p:txBody>
          <a:bodyPr wrap="square" rtlCol="0">
            <a:spAutoFit/>
          </a:bodyPr>
          <a:lstStyle/>
          <a:p>
            <a:r>
              <a:rPr lang="en-NZ" dirty="0" smtClean="0"/>
              <a:t>price</a:t>
            </a:r>
            <a:endParaRPr lang="en-NZ" dirty="0"/>
          </a:p>
        </p:txBody>
      </p:sp>
    </p:spTree>
    <p:extLst>
      <p:ext uri="{BB962C8B-B14F-4D97-AF65-F5344CB8AC3E}">
        <p14:creationId xmlns:p14="http://schemas.microsoft.com/office/powerpoint/2010/main" val="11170436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973072" y="2788047"/>
            <a:ext cx="0" cy="3634045"/>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808695" y="6218892"/>
            <a:ext cx="359828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15615" y="3075364"/>
            <a:ext cx="2603368" cy="306548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235298" y="4206834"/>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226836" y="3770383"/>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p:cNvSpPr txBox="1"/>
              <p:nvPr/>
            </p:nvSpPr>
            <p:spPr>
              <a:xfrm>
                <a:off x="3161074" y="6309840"/>
                <a:ext cx="1115818" cy="369332"/>
              </a:xfrm>
              <a:prstGeom prst="rect">
                <a:avLst/>
              </a:prstGeom>
              <a:noFill/>
            </p:spPr>
            <p:txBody>
              <a:bodyPr wrap="none" rtlCol="0">
                <a:spAutoFit/>
              </a:bodyPr>
              <a:lstStyle/>
              <a:p>
                <a14:m>
                  <m:oMath xmlns:m="http://schemas.openxmlformats.org/officeDocument/2006/math">
                    <m:r>
                      <a:rPr lang="en-NZ" b="0" i="1" smtClean="0">
                        <a:latin typeface="Cambria Math"/>
                      </a:rPr>
                      <m:t>𝑥</m:t>
                    </m:r>
                    <m:r>
                      <a:rPr lang="en-NZ" b="0" i="1" baseline="-25000" smtClean="0">
                        <a:latin typeface="Cambria Math"/>
                      </a:rPr>
                      <m:t>1</m:t>
                    </m:r>
                  </m:oMath>
                </a14:m>
                <a:r>
                  <a:rPr lang="en-US" dirty="0" smtClean="0"/>
                  <a:t> </a:t>
                </a:r>
                <a:r>
                  <a:rPr lang="en-US" sz="1200" dirty="0" smtClean="0"/>
                  <a:t>Tumor size</a:t>
                </a:r>
                <a:endParaRPr lang="en-US" sz="12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161074" y="6309840"/>
                <a:ext cx="1115818" cy="369332"/>
              </a:xfrm>
              <a:prstGeom prst="rect">
                <a:avLst/>
              </a:prstGeom>
              <a:blipFill rotWithShape="1">
                <a:blip r:embed="rId2"/>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52400" y="3065888"/>
                <a:ext cx="723981" cy="369332"/>
              </a:xfrm>
              <a:prstGeom prst="rect">
                <a:avLst/>
              </a:prstGeom>
              <a:noFill/>
            </p:spPr>
            <p:txBody>
              <a:bodyPr wrap="none" rtlCol="0">
                <a:spAutoFit/>
              </a:bodyPr>
              <a:lstStyle/>
              <a:p>
                <a14:m>
                  <m:oMath xmlns:m="http://schemas.openxmlformats.org/officeDocument/2006/math">
                    <m:r>
                      <a:rPr lang="en-NZ" b="0" i="1" smtClean="0">
                        <a:latin typeface="Cambria Math"/>
                      </a:rPr>
                      <m:t>𝑥</m:t>
                    </m:r>
                  </m:oMath>
                </a14:m>
                <a:r>
                  <a:rPr lang="en-US" baseline="-25000" dirty="0" smtClean="0"/>
                  <a:t>2</a:t>
                </a:r>
                <a:r>
                  <a:rPr lang="en-US" dirty="0" smtClean="0"/>
                  <a:t> </a:t>
                </a:r>
                <a:r>
                  <a:rPr lang="en-US" sz="1400" dirty="0" smtClean="0"/>
                  <a:t>Age</a:t>
                </a:r>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52400" y="3065888"/>
                <a:ext cx="723981" cy="369332"/>
              </a:xfrm>
              <a:prstGeom prst="rect">
                <a:avLst/>
              </a:prstGeom>
              <a:blipFill rotWithShape="1">
                <a:blip r:embed="rId3"/>
                <a:stretch>
                  <a:fillRect r="-840" b="-19672"/>
                </a:stretch>
              </a:blipFill>
            </p:spPr>
            <p:txBody>
              <a:bodyPr/>
              <a:lstStyle/>
              <a:p>
                <a:r>
                  <a:rPr lang="en-US">
                    <a:noFill/>
                  </a:rPr>
                  <a:t> </a:t>
                </a:r>
              </a:p>
            </p:txBody>
          </p:sp>
        </mc:Fallback>
      </mc:AlternateContent>
      <p:sp>
        <p:nvSpPr>
          <p:cNvPr id="40" name="Oval 39"/>
          <p:cNvSpPr/>
          <p:nvPr/>
        </p:nvSpPr>
        <p:spPr>
          <a:xfrm>
            <a:off x="2210603" y="2944274"/>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980017" y="4719020"/>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008674" y="4742023"/>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982298" y="3921710"/>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856274" y="3567596"/>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727076" y="5531247"/>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439448" y="4229078"/>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574676" y="3364396"/>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982298" y="5836047"/>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005900" y="2862688"/>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676399" y="3312110"/>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514340" y="4503470"/>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888719" y="4332494"/>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752599" y="4843623"/>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159098" y="4617420"/>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604938" y="5200224"/>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904999" y="5606624"/>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295399" y="5403424"/>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094828" y="5046823"/>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203536" y="5904055"/>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219199" y="5914179"/>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515403" y="5731012"/>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363003" y="5094116"/>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684036" y="5354935"/>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049607" y="5802455"/>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137448" y="2706032"/>
            <a:ext cx="827471" cy="369332"/>
          </a:xfrm>
          <a:prstGeom prst="rect">
            <a:avLst/>
          </a:prstGeom>
        </p:spPr>
        <p:txBody>
          <a:bodyPr wrap="none">
            <a:spAutoFit/>
          </a:bodyPr>
          <a:lstStyle/>
          <a:p>
            <a:pPr algn="ctr">
              <a:buFontTx/>
              <a:buNone/>
            </a:pPr>
            <a:r>
              <a:rPr lang="en-US" altLang="en-US" dirty="0">
                <a:solidFill>
                  <a:srgbClr val="0000FF"/>
                </a:solidFill>
              </a:rPr>
              <a:t>y = f(</a:t>
            </a:r>
            <a:r>
              <a:rPr lang="en-US" altLang="en-US" b="1" dirty="0">
                <a:solidFill>
                  <a:srgbClr val="0000FF"/>
                </a:solidFill>
              </a:rPr>
              <a:t>x</a:t>
            </a:r>
            <a:r>
              <a:rPr lang="en-US" altLang="en-US" dirty="0">
                <a:solidFill>
                  <a:srgbClr val="0000FF"/>
                </a:solidFill>
              </a:rPr>
              <a:t>)</a:t>
            </a:r>
          </a:p>
        </p:txBody>
      </p:sp>
      <p:sp>
        <p:nvSpPr>
          <p:cNvPr id="66" name="Content Placeholder 2"/>
          <p:cNvSpPr txBox="1">
            <a:spLocks/>
          </p:cNvSpPr>
          <p:nvPr/>
        </p:nvSpPr>
        <p:spPr>
          <a:xfrm>
            <a:off x="172299" y="198661"/>
            <a:ext cx="8229600" cy="90014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None/>
            </a:pPr>
            <a:r>
              <a:rPr lang="en-NZ" dirty="0" smtClean="0"/>
              <a:t>Classification</a:t>
            </a:r>
            <a:endParaRPr lang="en-US" dirty="0"/>
          </a:p>
        </p:txBody>
      </p:sp>
      <p:sp>
        <p:nvSpPr>
          <p:cNvPr id="9" name="Rectangle 8"/>
          <p:cNvSpPr/>
          <p:nvPr/>
        </p:nvSpPr>
        <p:spPr>
          <a:xfrm>
            <a:off x="152403" y="1840468"/>
            <a:ext cx="4648197" cy="369332"/>
          </a:xfrm>
          <a:prstGeom prst="rect">
            <a:avLst/>
          </a:prstGeom>
        </p:spPr>
        <p:txBody>
          <a:bodyPr wrap="none">
            <a:spAutoFit/>
          </a:bodyPr>
          <a:lstStyle/>
          <a:p>
            <a:pPr algn="ctr">
              <a:buNone/>
            </a:pPr>
            <a:r>
              <a:rPr lang="en-US" dirty="0"/>
              <a:t>Breast </a:t>
            </a:r>
            <a:r>
              <a:rPr lang="en-US" dirty="0" smtClean="0"/>
              <a:t>cancer classification: malignant</a:t>
            </a:r>
            <a:r>
              <a:rPr lang="en-US" dirty="0"/>
              <a:t>, </a:t>
            </a:r>
            <a:r>
              <a:rPr lang="en-US" dirty="0" smtClean="0"/>
              <a:t>benign</a:t>
            </a:r>
            <a:endParaRPr lang="en-US" dirty="0"/>
          </a:p>
        </p:txBody>
      </p:sp>
      <p:pic>
        <p:nvPicPr>
          <p:cNvPr id="70" name="Picture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525" y="2176511"/>
            <a:ext cx="4689475" cy="443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5812949" y="1840468"/>
            <a:ext cx="3432927" cy="369332"/>
          </a:xfrm>
          <a:prstGeom prst="rect">
            <a:avLst/>
          </a:prstGeom>
        </p:spPr>
        <p:txBody>
          <a:bodyPr wrap="none">
            <a:spAutoFit/>
          </a:bodyPr>
          <a:lstStyle/>
          <a:p>
            <a:r>
              <a:rPr lang="en-NZ" dirty="0" smtClean="0"/>
              <a:t>credit scoring: (low risk, high risk)</a:t>
            </a:r>
            <a:endParaRPr lang="en-US" dirty="0"/>
          </a:p>
        </p:txBody>
      </p:sp>
      <p:sp>
        <p:nvSpPr>
          <p:cNvPr id="71" name="Right Arrow 70"/>
          <p:cNvSpPr/>
          <p:nvPr/>
        </p:nvSpPr>
        <p:spPr>
          <a:xfrm rot="18969000">
            <a:off x="3221994" y="5090335"/>
            <a:ext cx="639762" cy="3444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2" name="Right Arrow 71"/>
          <p:cNvSpPr/>
          <p:nvPr/>
        </p:nvSpPr>
        <p:spPr>
          <a:xfrm rot="8284013">
            <a:off x="2613386" y="5679732"/>
            <a:ext cx="638175" cy="34607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3" name="Rectangle 72"/>
          <p:cNvSpPr/>
          <p:nvPr/>
        </p:nvSpPr>
        <p:spPr>
          <a:xfrm>
            <a:off x="304799" y="975249"/>
            <a:ext cx="5840497" cy="923330"/>
          </a:xfrm>
          <a:prstGeom prst="rect">
            <a:avLst/>
          </a:prstGeom>
        </p:spPr>
        <p:txBody>
          <a:bodyPr wrap="square">
            <a:spAutoFit/>
          </a:bodyPr>
          <a:lstStyle/>
          <a:p>
            <a:pPr>
              <a:buFont typeface="Arial" charset="0"/>
              <a:buNone/>
            </a:pPr>
            <a:r>
              <a:rPr lang="en-US" altLang="en-US" dirty="0"/>
              <a:t>Given some set of features with corresponding </a:t>
            </a:r>
            <a:r>
              <a:rPr lang="en-US" altLang="en-US" dirty="0" smtClean="0"/>
              <a:t>discrete finite labels, </a:t>
            </a:r>
            <a:r>
              <a:rPr lang="en-US" altLang="en-US" dirty="0"/>
              <a:t>learn a function to predict the </a:t>
            </a:r>
            <a:r>
              <a:rPr lang="en-US" altLang="en-US" dirty="0" smtClean="0"/>
              <a:t>label from </a:t>
            </a:r>
            <a:r>
              <a:rPr lang="en-US" altLang="en-US" dirty="0"/>
              <a:t>the features</a:t>
            </a:r>
          </a:p>
        </p:txBody>
      </p:sp>
      <p:pic>
        <p:nvPicPr>
          <p:cNvPr id="74" name="Picture 2" descr="C:\Users\hays\Desktop\143 Computer Vision\slides\07\machine_learning_spectrum.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1393"/>
          <a:stretch/>
        </p:blipFill>
        <p:spPr bwMode="auto">
          <a:xfrm>
            <a:off x="6781800" y="9056"/>
            <a:ext cx="2362200" cy="13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ectangle 74"/>
          <p:cNvSpPr/>
          <p:nvPr/>
        </p:nvSpPr>
        <p:spPr>
          <a:xfrm>
            <a:off x="7104591" y="279400"/>
            <a:ext cx="744009"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69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838201" y="177801"/>
            <a:ext cx="7539707" cy="1343380"/>
          </a:xfrm>
        </p:spPr>
        <p:txBody>
          <a:bodyPr>
            <a:noAutofit/>
          </a:bodyPr>
          <a:lstStyle/>
          <a:p>
            <a:pPr algn="l"/>
            <a:r>
              <a:rPr lang="en-US" dirty="0" smtClean="0">
                <a:solidFill>
                  <a:schemeClr val="tx1">
                    <a:lumMod val="75000"/>
                    <a:lumOff val="25000"/>
                  </a:schemeClr>
                </a:solidFill>
              </a:rPr>
              <a:t>Unsupervised Learning</a:t>
            </a:r>
            <a:endParaRPr lang="en-US" dirty="0">
              <a:solidFill>
                <a:schemeClr val="tx1">
                  <a:lumMod val="75000"/>
                  <a:lumOff val="25000"/>
                </a:schemeClr>
              </a:solidFill>
            </a:endParaRPr>
          </a:p>
        </p:txBody>
      </p:sp>
      <p:sp>
        <p:nvSpPr>
          <p:cNvPr id="11" name="TextBox 10"/>
          <p:cNvSpPr txBox="1"/>
          <p:nvPr/>
        </p:nvSpPr>
        <p:spPr>
          <a:xfrm>
            <a:off x="4688000" y="6135483"/>
            <a:ext cx="461986" cy="523220"/>
          </a:xfrm>
          <a:prstGeom prst="rect">
            <a:avLst/>
          </a:prstGeom>
          <a:noFill/>
        </p:spPr>
        <p:txBody>
          <a:bodyPr wrap="none" rtlCol="0">
            <a:spAutoFit/>
          </a:bodyPr>
          <a:lstStyle/>
          <a:p>
            <a:r>
              <a:rPr lang="en-US" sz="2800" dirty="0" smtClean="0"/>
              <a:t>x</a:t>
            </a:r>
            <a:r>
              <a:rPr lang="en-US" sz="2800" baseline="-25000" dirty="0" smtClean="0"/>
              <a:t>1</a:t>
            </a:r>
            <a:endParaRPr lang="en-US" sz="2800" baseline="-25000" dirty="0"/>
          </a:p>
        </p:txBody>
      </p:sp>
      <p:sp>
        <p:nvSpPr>
          <p:cNvPr id="12" name="TextBox 11"/>
          <p:cNvSpPr txBox="1"/>
          <p:nvPr/>
        </p:nvSpPr>
        <p:spPr>
          <a:xfrm>
            <a:off x="2286000" y="3241420"/>
            <a:ext cx="461986" cy="523220"/>
          </a:xfrm>
          <a:prstGeom prst="rect">
            <a:avLst/>
          </a:prstGeom>
          <a:noFill/>
        </p:spPr>
        <p:txBody>
          <a:bodyPr wrap="none" rtlCol="0">
            <a:spAutoFit/>
          </a:bodyPr>
          <a:lstStyle/>
          <a:p>
            <a:r>
              <a:rPr lang="en-US" sz="2800" dirty="0" smtClean="0"/>
              <a:t>x</a:t>
            </a:r>
            <a:r>
              <a:rPr lang="en-US" sz="2800" baseline="-25000" dirty="0"/>
              <a:t>2</a:t>
            </a:r>
          </a:p>
        </p:txBody>
      </p:sp>
      <p:cxnSp>
        <p:nvCxnSpPr>
          <p:cNvPr id="13" name="Straight Arrow Connector 12"/>
          <p:cNvCxnSpPr/>
          <p:nvPr/>
        </p:nvCxnSpPr>
        <p:spPr>
          <a:xfrm flipV="1">
            <a:off x="2962404" y="1665083"/>
            <a:ext cx="0" cy="465021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772296" y="595843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2" descr="C:\Users\hays\Desktop\143 Computer Vision\slides\07\machine_learning_spectru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393"/>
          <a:stretch/>
        </p:blipFill>
        <p:spPr bwMode="auto">
          <a:xfrm>
            <a:off x="6781800" y="9056"/>
            <a:ext cx="2362200" cy="13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8171392" y="279400"/>
            <a:ext cx="744009"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00400" y="2914131"/>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813839" y="1900149"/>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551922" y="2099269"/>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096000" y="4186800"/>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876694" y="4108203"/>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148372" y="2458361"/>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443277" y="1697363"/>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912475" y="4648348"/>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416313" y="2127988"/>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177854" y="2074949"/>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195642" y="4924315"/>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842793" y="2429063"/>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551922" y="1669388"/>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724141" y="3214023"/>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704456" y="1896069"/>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962400" y="3554176"/>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68899" y="3327973"/>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814739" y="3910777"/>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114800" y="4317177"/>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505200" y="4113977"/>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304629" y="3757376"/>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791931" y="4418777"/>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429000" y="4624732"/>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383423" y="5097192"/>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231023" y="4460296"/>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552056" y="4721115"/>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917627" y="5168635"/>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304630" y="1397000"/>
            <a:ext cx="1724465" cy="1422400"/>
          </a:xfrm>
          <a:prstGeom prst="ellipse">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5148373" y="3960576"/>
            <a:ext cx="1404828" cy="160202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048001" y="2458361"/>
            <a:ext cx="1503923" cy="2740431"/>
          </a:xfrm>
          <a:prstGeom prst="ellipse">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7010400" y="2278149"/>
                <a:ext cx="2057400" cy="1815882"/>
              </a:xfrm>
              <a:prstGeom prst="rect">
                <a:avLst/>
              </a:prstGeom>
              <a:noFill/>
            </p:spPr>
            <p:txBody>
              <a:bodyPr wrap="square" rtlCol="0">
                <a:spAutoFit/>
              </a:bodyPr>
              <a:lstStyle/>
              <a:p>
                <a:pPr marL="285750" indent="-285750">
                  <a:buFont typeface="Arial" panose="020B0604020202020204" pitchFamily="34" charset="0"/>
                  <a:buChar char="•"/>
                </a:pPr>
                <a:r>
                  <a:rPr lang="en-NZ" sz="1400" dirty="0" smtClean="0"/>
                  <a:t>In unsupervised learning tasks you have training data </a:t>
                </a:r>
                <a14:m>
                  <m:oMath xmlns:m="http://schemas.openxmlformats.org/officeDocument/2006/math">
                    <m:r>
                      <a:rPr lang="en-NZ" sz="1400" b="0" i="1" smtClean="0">
                        <a:latin typeface="Cambria Math"/>
                      </a:rPr>
                      <m:t>𝑋</m:t>
                    </m:r>
                  </m:oMath>
                </a14:m>
                <a:r>
                  <a:rPr lang="en-NZ" sz="1400" dirty="0" smtClean="0"/>
                  <a:t> but no labels </a:t>
                </a:r>
                <a14:m>
                  <m:oMath xmlns:m="http://schemas.openxmlformats.org/officeDocument/2006/math">
                    <m:r>
                      <a:rPr lang="en-NZ" sz="1400" b="0" i="0" smtClean="0">
                        <a:latin typeface="Cambria Math"/>
                      </a:rPr>
                      <m:t> </m:t>
                    </m:r>
                    <m:r>
                      <a:rPr lang="en-NZ" sz="1400" b="0" i="1" smtClean="0">
                        <a:latin typeface="Cambria Math"/>
                      </a:rPr>
                      <m:t>𝑦</m:t>
                    </m:r>
                  </m:oMath>
                </a14:m>
                <a:endParaRPr lang="en-NZ" sz="1400" b="0" dirty="0" smtClean="0"/>
              </a:p>
              <a:p>
                <a:pPr marL="285750" indent="-285750">
                  <a:buFont typeface="Arial" panose="020B0604020202020204" pitchFamily="34" charset="0"/>
                  <a:buChar char="•"/>
                </a:pPr>
                <a:endParaRPr lang="en-NZ" sz="1400" dirty="0" smtClean="0"/>
              </a:p>
              <a:p>
                <a:pPr marL="285750" indent="-285750">
                  <a:buFont typeface="Arial" panose="020B0604020202020204" pitchFamily="34" charset="0"/>
                  <a:buChar char="•"/>
                </a:pPr>
                <a:r>
                  <a:rPr lang="en-NZ" sz="1400" dirty="0" smtClean="0"/>
                  <a:t>The objective is to find out coherent groups</a:t>
                </a:r>
                <a:endParaRPr lang="en-US" sz="1400" dirty="0"/>
              </a:p>
            </p:txBody>
          </p:sp>
        </mc:Choice>
        <mc:Fallback xmlns="">
          <p:sp>
            <p:nvSpPr>
              <p:cNvPr id="3" name="TextBox 2"/>
              <p:cNvSpPr txBox="1">
                <a:spLocks noRot="1" noChangeAspect="1" noMove="1" noResize="1" noEditPoints="1" noAdjustHandles="1" noChangeArrowheads="1" noChangeShapeType="1" noTextEdit="1"/>
              </p:cNvSpPr>
              <p:nvPr/>
            </p:nvSpPr>
            <p:spPr>
              <a:xfrm>
                <a:off x="7010400" y="2278149"/>
                <a:ext cx="2057400" cy="1815882"/>
              </a:xfrm>
              <a:prstGeom prst="rect">
                <a:avLst/>
              </a:prstGeom>
              <a:blipFill rotWithShape="1">
                <a:blip r:embed="rId4"/>
                <a:stretch>
                  <a:fillRect l="-296" t="-336" b="-2349"/>
                </a:stretch>
              </a:blipFill>
            </p:spPr>
            <p:txBody>
              <a:bodyPr/>
              <a:lstStyle/>
              <a:p>
                <a:r>
                  <a:rPr lang="en-US">
                    <a:noFill/>
                  </a:rPr>
                  <a:t> </a:t>
                </a:r>
              </a:p>
            </p:txBody>
          </p:sp>
        </mc:Fallback>
      </mc:AlternateContent>
      <p:sp>
        <p:nvSpPr>
          <p:cNvPr id="62" name="Rectangle 226"/>
          <p:cNvSpPr>
            <a:spLocks noChangeArrowheads="1"/>
          </p:cNvSpPr>
          <p:nvPr/>
        </p:nvSpPr>
        <p:spPr bwMode="auto">
          <a:xfrm>
            <a:off x="761066" y="25404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65" name="TextBox 64"/>
              <p:cNvSpPr txBox="1"/>
              <p:nvPr/>
            </p:nvSpPr>
            <p:spPr>
              <a:xfrm>
                <a:off x="462400" y="1730692"/>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462400" y="1298019"/>
                <a:ext cx="206820" cy="553998"/>
              </a:xfrm>
              <a:prstGeom prst="rect">
                <a:avLst/>
              </a:prstGeom>
              <a:blipFill rotWithShape="1">
                <a:blip r:embed="rId5"/>
                <a:stretch>
                  <a:fillRect l="-2941" r="-41176"/>
                </a:stretch>
              </a:blipFill>
            </p:spPr>
            <p:txBody>
              <a:bodyPr/>
              <a:lstStyle/>
              <a:p>
                <a:r>
                  <a:rPr lang="en-US">
                    <a:noFill/>
                  </a:rPr>
                  <a:t> </a:t>
                </a:r>
              </a:p>
            </p:txBody>
          </p:sp>
        </mc:Fallback>
      </mc:AlternateContent>
      <p:sp>
        <p:nvSpPr>
          <p:cNvPr id="67" name="Rectangle 226"/>
          <p:cNvSpPr>
            <a:spLocks noChangeArrowheads="1"/>
          </p:cNvSpPr>
          <p:nvPr/>
        </p:nvSpPr>
        <p:spPr bwMode="auto">
          <a:xfrm>
            <a:off x="761066" y="277751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8" name="Rectangle 226"/>
          <p:cNvSpPr>
            <a:spLocks noChangeArrowheads="1"/>
          </p:cNvSpPr>
          <p:nvPr/>
        </p:nvSpPr>
        <p:spPr bwMode="auto">
          <a:xfrm>
            <a:off x="761066" y="30167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9" name="Rectangle 226"/>
          <p:cNvSpPr>
            <a:spLocks noChangeArrowheads="1"/>
          </p:cNvSpPr>
          <p:nvPr/>
        </p:nvSpPr>
        <p:spPr bwMode="auto">
          <a:xfrm>
            <a:off x="572712" y="25404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0" name="Rectangle 226"/>
          <p:cNvSpPr>
            <a:spLocks noChangeArrowheads="1"/>
          </p:cNvSpPr>
          <p:nvPr/>
        </p:nvSpPr>
        <p:spPr bwMode="auto">
          <a:xfrm>
            <a:off x="572712" y="277751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1" name="Rectangle 226"/>
          <p:cNvSpPr>
            <a:spLocks noChangeArrowheads="1"/>
          </p:cNvSpPr>
          <p:nvPr/>
        </p:nvSpPr>
        <p:spPr bwMode="auto">
          <a:xfrm>
            <a:off x="572712" y="30167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2" name="Rectangle 226"/>
          <p:cNvSpPr>
            <a:spLocks noChangeArrowheads="1"/>
          </p:cNvSpPr>
          <p:nvPr/>
        </p:nvSpPr>
        <p:spPr bwMode="auto">
          <a:xfrm>
            <a:off x="407054" y="25404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3" name="Rectangle 226"/>
          <p:cNvSpPr>
            <a:spLocks noChangeArrowheads="1"/>
          </p:cNvSpPr>
          <p:nvPr/>
        </p:nvSpPr>
        <p:spPr bwMode="auto">
          <a:xfrm>
            <a:off x="407054" y="277751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4" name="Rectangle 226"/>
          <p:cNvSpPr>
            <a:spLocks noChangeArrowheads="1"/>
          </p:cNvSpPr>
          <p:nvPr/>
        </p:nvSpPr>
        <p:spPr bwMode="auto">
          <a:xfrm>
            <a:off x="407054" y="30167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5" name="Rectangle 226"/>
          <p:cNvSpPr>
            <a:spLocks noChangeArrowheads="1"/>
          </p:cNvSpPr>
          <p:nvPr/>
        </p:nvSpPr>
        <p:spPr bwMode="auto">
          <a:xfrm>
            <a:off x="218700" y="25404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6" name="Rectangle 226"/>
          <p:cNvSpPr>
            <a:spLocks noChangeArrowheads="1"/>
          </p:cNvSpPr>
          <p:nvPr/>
        </p:nvSpPr>
        <p:spPr bwMode="auto">
          <a:xfrm>
            <a:off x="218700" y="277751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7" name="Rectangle 226"/>
          <p:cNvSpPr>
            <a:spLocks noChangeArrowheads="1"/>
          </p:cNvSpPr>
          <p:nvPr/>
        </p:nvSpPr>
        <p:spPr bwMode="auto">
          <a:xfrm>
            <a:off x="218700" y="30167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8" name="Rectangle 226"/>
          <p:cNvSpPr>
            <a:spLocks noChangeArrowheads="1"/>
          </p:cNvSpPr>
          <p:nvPr/>
        </p:nvSpPr>
        <p:spPr bwMode="auto">
          <a:xfrm>
            <a:off x="761066" y="32516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9" name="Rectangle 226"/>
          <p:cNvSpPr>
            <a:spLocks noChangeArrowheads="1"/>
          </p:cNvSpPr>
          <p:nvPr/>
        </p:nvSpPr>
        <p:spPr bwMode="auto">
          <a:xfrm>
            <a:off x="761066" y="34548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0" name="Rectangle 226"/>
          <p:cNvSpPr>
            <a:spLocks noChangeArrowheads="1"/>
          </p:cNvSpPr>
          <p:nvPr/>
        </p:nvSpPr>
        <p:spPr bwMode="auto">
          <a:xfrm>
            <a:off x="572712" y="32516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1" name="Rectangle 226"/>
          <p:cNvSpPr>
            <a:spLocks noChangeArrowheads="1"/>
          </p:cNvSpPr>
          <p:nvPr/>
        </p:nvSpPr>
        <p:spPr bwMode="auto">
          <a:xfrm>
            <a:off x="572712" y="34548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2" name="Rectangle 226"/>
          <p:cNvSpPr>
            <a:spLocks noChangeArrowheads="1"/>
          </p:cNvSpPr>
          <p:nvPr/>
        </p:nvSpPr>
        <p:spPr bwMode="auto">
          <a:xfrm>
            <a:off x="407054" y="32516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3" name="Rectangle 226"/>
          <p:cNvSpPr>
            <a:spLocks noChangeArrowheads="1"/>
          </p:cNvSpPr>
          <p:nvPr/>
        </p:nvSpPr>
        <p:spPr bwMode="auto">
          <a:xfrm>
            <a:off x="407054" y="34548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4" name="Rectangle 226"/>
          <p:cNvSpPr>
            <a:spLocks noChangeArrowheads="1"/>
          </p:cNvSpPr>
          <p:nvPr/>
        </p:nvSpPr>
        <p:spPr bwMode="auto">
          <a:xfrm>
            <a:off x="218700" y="32516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5" name="Rectangle 226"/>
          <p:cNvSpPr>
            <a:spLocks noChangeArrowheads="1"/>
          </p:cNvSpPr>
          <p:nvPr/>
        </p:nvSpPr>
        <p:spPr bwMode="auto">
          <a:xfrm>
            <a:off x="218700" y="34548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6" name="Rectangle 226"/>
          <p:cNvSpPr>
            <a:spLocks noChangeArrowheads="1"/>
          </p:cNvSpPr>
          <p:nvPr/>
        </p:nvSpPr>
        <p:spPr bwMode="auto">
          <a:xfrm>
            <a:off x="761066" y="369400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7" name="Rectangle 226"/>
          <p:cNvSpPr>
            <a:spLocks noChangeArrowheads="1"/>
          </p:cNvSpPr>
          <p:nvPr/>
        </p:nvSpPr>
        <p:spPr bwMode="auto">
          <a:xfrm>
            <a:off x="761066" y="39311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8" name="Rectangle 226"/>
          <p:cNvSpPr>
            <a:spLocks noChangeArrowheads="1"/>
          </p:cNvSpPr>
          <p:nvPr/>
        </p:nvSpPr>
        <p:spPr bwMode="auto">
          <a:xfrm>
            <a:off x="572712" y="369400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9" name="Rectangle 226"/>
          <p:cNvSpPr>
            <a:spLocks noChangeArrowheads="1"/>
          </p:cNvSpPr>
          <p:nvPr/>
        </p:nvSpPr>
        <p:spPr bwMode="auto">
          <a:xfrm>
            <a:off x="572712" y="39311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90" name="Rectangle 226"/>
          <p:cNvSpPr>
            <a:spLocks noChangeArrowheads="1"/>
          </p:cNvSpPr>
          <p:nvPr/>
        </p:nvSpPr>
        <p:spPr bwMode="auto">
          <a:xfrm>
            <a:off x="407054" y="369400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91" name="Rectangle 226"/>
          <p:cNvSpPr>
            <a:spLocks noChangeArrowheads="1"/>
          </p:cNvSpPr>
          <p:nvPr/>
        </p:nvSpPr>
        <p:spPr bwMode="auto">
          <a:xfrm>
            <a:off x="407054" y="39311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92" name="Rectangle 226"/>
          <p:cNvSpPr>
            <a:spLocks noChangeArrowheads="1"/>
          </p:cNvSpPr>
          <p:nvPr/>
        </p:nvSpPr>
        <p:spPr bwMode="auto">
          <a:xfrm>
            <a:off x="218700" y="369400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93" name="Rectangle 226"/>
          <p:cNvSpPr>
            <a:spLocks noChangeArrowheads="1"/>
          </p:cNvSpPr>
          <p:nvPr/>
        </p:nvSpPr>
        <p:spPr bwMode="auto">
          <a:xfrm>
            <a:off x="218700" y="39311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Tree>
    <p:extLst>
      <p:ext uri="{BB962C8B-B14F-4D97-AF65-F5344CB8AC3E}">
        <p14:creationId xmlns:p14="http://schemas.microsoft.com/office/powerpoint/2010/main" val="386067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3" grpId="0" animBg="1"/>
      <p:bldP spid="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596390"/>
            <a:ext cx="2244525" cy="261610"/>
          </a:xfrm>
          <a:prstGeom prst="rect">
            <a:avLst/>
          </a:prstGeom>
        </p:spPr>
        <p:txBody>
          <a:bodyPr wrap="none">
            <a:spAutoFit/>
          </a:bodyPr>
          <a:lstStyle/>
          <a:p>
            <a:r>
              <a:rPr lang="en-US" sz="1100" dirty="0">
                <a:hlinkClick r:id="rId3"/>
              </a:rPr>
              <a:t>https://</a:t>
            </a:r>
            <a:r>
              <a:rPr lang="en-US" sz="1100" dirty="0" smtClean="0">
                <a:hlinkClick r:id="rId3"/>
              </a:rPr>
              <a:t>www.indeed.com/jobtrends</a:t>
            </a:r>
            <a:endParaRPr lang="en-US" sz="1100" dirty="0" smtClean="0"/>
          </a:p>
        </p:txBody>
      </p:sp>
      <p:pic>
        <p:nvPicPr>
          <p:cNvPr id="2" name="Picture 1"/>
          <p:cNvPicPr>
            <a:picLocks noChangeAspect="1"/>
          </p:cNvPicPr>
          <p:nvPr/>
        </p:nvPicPr>
        <p:blipFill rotWithShape="1">
          <a:blip r:embed="rId4"/>
          <a:srcRect b="12581"/>
          <a:stretch/>
        </p:blipFill>
        <p:spPr>
          <a:xfrm>
            <a:off x="365265" y="3485431"/>
            <a:ext cx="3758520" cy="3048000"/>
          </a:xfrm>
          <a:prstGeom prst="rect">
            <a:avLst/>
          </a:prstGeom>
        </p:spPr>
      </p:pic>
      <p:pic>
        <p:nvPicPr>
          <p:cNvPr id="3" name="Picture 2"/>
          <p:cNvPicPr>
            <a:picLocks noChangeAspect="1"/>
          </p:cNvPicPr>
          <p:nvPr/>
        </p:nvPicPr>
        <p:blipFill>
          <a:blip r:embed="rId5"/>
          <a:stretch>
            <a:fillRect/>
          </a:stretch>
        </p:blipFill>
        <p:spPr>
          <a:xfrm>
            <a:off x="140252" y="754108"/>
            <a:ext cx="4208546" cy="2465832"/>
          </a:xfrm>
          <a:prstGeom prst="rect">
            <a:avLst/>
          </a:prstGeom>
        </p:spPr>
      </p:pic>
      <p:pic>
        <p:nvPicPr>
          <p:cNvPr id="4" name="Picture 3"/>
          <p:cNvPicPr>
            <a:picLocks noChangeAspect="1"/>
          </p:cNvPicPr>
          <p:nvPr/>
        </p:nvPicPr>
        <p:blipFill rotWithShape="1">
          <a:blip r:embed="rId6"/>
          <a:srcRect b="12543"/>
          <a:stretch/>
        </p:blipFill>
        <p:spPr>
          <a:xfrm>
            <a:off x="4839630" y="3435370"/>
            <a:ext cx="3937680" cy="3148122"/>
          </a:xfrm>
          <a:prstGeom prst="rect">
            <a:avLst/>
          </a:prstGeom>
        </p:spPr>
      </p:pic>
      <p:sp>
        <p:nvSpPr>
          <p:cNvPr id="7" name="Title 1"/>
          <p:cNvSpPr txBox="1">
            <a:spLocks/>
          </p:cNvSpPr>
          <p:nvPr/>
        </p:nvSpPr>
        <p:spPr>
          <a:xfrm>
            <a:off x="149352" y="48768"/>
            <a:ext cx="8689848" cy="52273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NZ" sz="2400" dirty="0" smtClean="0"/>
              <a:t>The AI hype/disruption is having real effects on the economy</a:t>
            </a:r>
            <a:endParaRPr lang="en-US" sz="2400" dirty="0"/>
          </a:p>
        </p:txBody>
      </p:sp>
      <p:pic>
        <p:nvPicPr>
          <p:cNvPr id="8" name="Picture 7"/>
          <p:cNvPicPr>
            <a:picLocks noChangeAspect="1"/>
          </p:cNvPicPr>
          <p:nvPr/>
        </p:nvPicPr>
        <p:blipFill>
          <a:blip r:embed="rId7"/>
          <a:stretch>
            <a:fillRect/>
          </a:stretch>
        </p:blipFill>
        <p:spPr>
          <a:xfrm>
            <a:off x="4789170" y="741001"/>
            <a:ext cx="4038600" cy="2492046"/>
          </a:xfrm>
          <a:prstGeom prst="rect">
            <a:avLst/>
          </a:prstGeom>
        </p:spPr>
      </p:pic>
    </p:spTree>
    <p:extLst>
      <p:ext uri="{BB962C8B-B14F-4D97-AF65-F5344CB8AC3E}">
        <p14:creationId xmlns:p14="http://schemas.microsoft.com/office/powerpoint/2010/main" val="29214217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629" y="304800"/>
            <a:ext cx="5638799" cy="762000"/>
          </a:xfrm>
        </p:spPr>
        <p:txBody>
          <a:bodyPr>
            <a:normAutofit fontScale="90000"/>
          </a:bodyPr>
          <a:lstStyle/>
          <a:p>
            <a:r>
              <a:rPr lang="en-NZ" sz="2800" dirty="0"/>
              <a:t>Clustering </a:t>
            </a:r>
            <a:r>
              <a:rPr lang="en-NZ" sz="2800" dirty="0" smtClean="0"/>
              <a:t>Applications: </a:t>
            </a:r>
            <a:r>
              <a:rPr lang="en-US" sz="3200" dirty="0" smtClean="0"/>
              <a:t>Google News</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320800"/>
            <a:ext cx="5930183" cy="4983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981199" y="2032000"/>
            <a:ext cx="5410200" cy="142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981199" y="3454400"/>
            <a:ext cx="5410200" cy="1320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81199" y="4775200"/>
            <a:ext cx="5410200" cy="16256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http://images.slideplayer.biz.tr/7/1917098/slides/slide_2.jpg"/>
          <p:cNvPicPr>
            <a:picLocks noChangeAspect="1" noChangeArrowheads="1"/>
          </p:cNvPicPr>
          <p:nvPr/>
        </p:nvPicPr>
        <p:blipFill rotWithShape="1">
          <a:blip r:embed="rId3">
            <a:extLst>
              <a:ext uri="{28A0092B-C50C-407E-A947-70E740481C1C}">
                <a14:useLocalDpi xmlns:a14="http://schemas.microsoft.com/office/drawing/2010/main" val="0"/>
              </a:ext>
            </a:extLst>
          </a:blip>
          <a:srcRect l="5646" t="22394" r="6053" b="8917"/>
          <a:stretch/>
        </p:blipFill>
        <p:spPr bwMode="auto">
          <a:xfrm>
            <a:off x="5532119" y="7257"/>
            <a:ext cx="3611881" cy="2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76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8" name="Rectangle 40"/>
          <p:cNvSpPr>
            <a:spLocks noGrp="1" noChangeArrowheads="1"/>
          </p:cNvSpPr>
          <p:nvPr>
            <p:ph type="title"/>
          </p:nvPr>
        </p:nvSpPr>
        <p:spPr>
          <a:xfrm>
            <a:off x="0" y="206827"/>
            <a:ext cx="5410200" cy="1143000"/>
          </a:xfrm>
        </p:spPr>
        <p:txBody>
          <a:bodyPr>
            <a:normAutofit/>
          </a:bodyPr>
          <a:lstStyle/>
          <a:p>
            <a:pPr eaLnBrk="1" hangingPunct="1"/>
            <a:r>
              <a:rPr lang="en-US" dirty="0" smtClean="0"/>
              <a:t>Cocktail party problem</a:t>
            </a:r>
          </a:p>
        </p:txBody>
      </p:sp>
      <p:pic>
        <p:nvPicPr>
          <p:cNvPr id="614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100" y="1371599"/>
            <a:ext cx="3581400" cy="2847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3"/>
          <p:cNvSpPr txBox="1">
            <a:spLocks noChangeArrowheads="1"/>
          </p:cNvSpPr>
          <p:nvPr/>
        </p:nvSpPr>
        <p:spPr>
          <a:xfrm>
            <a:off x="381000" y="4820308"/>
            <a:ext cx="8534400" cy="17155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Cocktail party problem algorithm one-liner (t</a:t>
            </a:r>
            <a:r>
              <a:rPr lang="en-NZ" sz="2800" dirty="0" smtClean="0"/>
              <a:t>he power of linear algebra - independent component analysis):</a:t>
            </a:r>
            <a:endParaRPr lang="en-US" sz="2800" dirty="0" smtClean="0"/>
          </a:p>
          <a:p>
            <a:pPr algn="ctr">
              <a:buFontTx/>
              <a:buNone/>
            </a:pPr>
            <a:r>
              <a:rPr lang="en-US" sz="2000" dirty="0" smtClean="0">
                <a:latin typeface="Consolas" panose="020B0609020204030204" pitchFamily="49" charset="0"/>
                <a:cs typeface="Consolas" panose="020B0609020204030204" pitchFamily="49" charset="0"/>
              </a:rPr>
              <a:t>[</a:t>
            </a:r>
            <a:r>
              <a:rPr lang="en-US" sz="2000" dirty="0" err="1" smtClean="0">
                <a:latin typeface="Consolas" panose="020B0609020204030204" pitchFamily="49" charset="0"/>
                <a:cs typeface="Consolas" panose="020B0609020204030204" pitchFamily="49" charset="0"/>
              </a:rPr>
              <a:t>W,s,v</a:t>
            </a:r>
            <a:r>
              <a:rPr lang="en-US" sz="2000" dirty="0" smtClean="0">
                <a:latin typeface="Consolas" panose="020B0609020204030204" pitchFamily="49" charset="0"/>
                <a:cs typeface="Consolas" panose="020B0609020204030204" pitchFamily="49" charset="0"/>
              </a:rPr>
              <a:t>] = </a:t>
            </a:r>
            <a:r>
              <a:rPr lang="en-US" sz="2000" dirty="0" err="1" smtClean="0">
                <a:latin typeface="Consolas" panose="020B0609020204030204" pitchFamily="49" charset="0"/>
                <a:cs typeface="Consolas" panose="020B0609020204030204" pitchFamily="49" charset="0"/>
              </a:rPr>
              <a:t>svd</a:t>
            </a:r>
            <a:r>
              <a:rPr lang="en-US" sz="2000" dirty="0" smtClean="0">
                <a:latin typeface="Consolas" panose="020B0609020204030204" pitchFamily="49" charset="0"/>
                <a:cs typeface="Consolas" panose="020B0609020204030204" pitchFamily="49" charset="0"/>
              </a:rPr>
              <a:t>((</a:t>
            </a:r>
            <a:r>
              <a:rPr lang="en-US" sz="2000" dirty="0" err="1" smtClean="0">
                <a:latin typeface="Consolas" panose="020B0609020204030204" pitchFamily="49" charset="0"/>
                <a:cs typeface="Consolas" panose="020B0609020204030204" pitchFamily="49" charset="0"/>
              </a:rPr>
              <a:t>repmat</a:t>
            </a:r>
            <a:r>
              <a:rPr lang="en-US" sz="2000" dirty="0" smtClean="0">
                <a:latin typeface="Consolas" panose="020B0609020204030204" pitchFamily="49" charset="0"/>
                <a:cs typeface="Consolas" panose="020B0609020204030204" pitchFamily="49" charset="0"/>
              </a:rPr>
              <a:t>(sum(x.*x,1),size(x,1),1).*x)*x');</a:t>
            </a:r>
          </a:p>
        </p:txBody>
      </p:sp>
      <p:sp>
        <p:nvSpPr>
          <p:cNvPr id="11" name="TextBox 10"/>
          <p:cNvSpPr txBox="1"/>
          <p:nvPr/>
        </p:nvSpPr>
        <p:spPr>
          <a:xfrm>
            <a:off x="5715000" y="6488668"/>
            <a:ext cx="2743200" cy="369332"/>
          </a:xfrm>
          <a:prstGeom prst="rect">
            <a:avLst/>
          </a:prstGeom>
          <a:noFill/>
        </p:spPr>
        <p:txBody>
          <a:bodyPr wrap="square" rtlCol="0">
            <a:spAutoFit/>
          </a:bodyPr>
          <a:lstStyle/>
          <a:p>
            <a:r>
              <a:rPr lang="en-NZ" dirty="0" smtClean="0"/>
              <a:t>-Octave/</a:t>
            </a:r>
            <a:r>
              <a:rPr lang="en-NZ" dirty="0" err="1"/>
              <a:t>M</a:t>
            </a:r>
            <a:r>
              <a:rPr lang="en-NZ" dirty="0" err="1" smtClean="0"/>
              <a:t>atlab</a:t>
            </a:r>
            <a:r>
              <a:rPr lang="en-NZ" dirty="0" smtClean="0"/>
              <a:t> command</a:t>
            </a:r>
            <a:endParaRPr lang="en-US" dirty="0"/>
          </a:p>
        </p:txBody>
      </p:sp>
      <p:sp>
        <p:nvSpPr>
          <p:cNvPr id="12" name="Text Box 7"/>
          <p:cNvSpPr txBox="1">
            <a:spLocks noChangeArrowheads="1"/>
          </p:cNvSpPr>
          <p:nvPr/>
        </p:nvSpPr>
        <p:spPr bwMode="auto">
          <a:xfrm>
            <a:off x="5522973" y="341765"/>
            <a:ext cx="2935227" cy="1569660"/>
          </a:xfrm>
          <a:prstGeom prst="rect">
            <a:avLst/>
          </a:prstGeom>
          <a:noFill/>
          <a:ln w="9525">
            <a:noFill/>
            <a:miter lim="800000"/>
            <a:headEnd/>
            <a:tailEnd/>
          </a:ln>
        </p:spPr>
        <p:txBody>
          <a:bodyPr wrap="none">
            <a:spAutoFit/>
          </a:bodyPr>
          <a:lstStyle/>
          <a:p>
            <a:r>
              <a:rPr lang="en-US" sz="3200" dirty="0"/>
              <a:t>Microphone #1:</a:t>
            </a:r>
          </a:p>
          <a:p>
            <a:endParaRPr lang="en-US" sz="3200" dirty="0"/>
          </a:p>
          <a:p>
            <a:r>
              <a:rPr lang="en-US" sz="3200" dirty="0"/>
              <a:t>Microphone #2: </a:t>
            </a:r>
          </a:p>
        </p:txBody>
      </p:sp>
      <p:pic>
        <p:nvPicPr>
          <p:cNvPr id="13" name="mic1.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26497" y="321731"/>
            <a:ext cx="609600" cy="812800"/>
          </a:xfrm>
          <a:prstGeom prst="rect">
            <a:avLst/>
          </a:prstGeom>
        </p:spPr>
      </p:pic>
      <p:pic>
        <p:nvPicPr>
          <p:cNvPr id="14" name="mic2.m4a">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326497" y="1205365"/>
            <a:ext cx="609600" cy="812800"/>
          </a:xfrm>
          <a:prstGeom prst="rect">
            <a:avLst/>
          </a:prstGeom>
        </p:spPr>
      </p:pic>
      <p:sp>
        <p:nvSpPr>
          <p:cNvPr id="15" name="Text Box 14"/>
          <p:cNvSpPr txBox="1">
            <a:spLocks noChangeArrowheads="1"/>
          </p:cNvSpPr>
          <p:nvPr/>
        </p:nvSpPr>
        <p:spPr bwMode="auto">
          <a:xfrm>
            <a:off x="5944466" y="2649018"/>
            <a:ext cx="2092239" cy="1569660"/>
          </a:xfrm>
          <a:prstGeom prst="rect">
            <a:avLst/>
          </a:prstGeom>
          <a:noFill/>
          <a:ln w="9525">
            <a:noFill/>
            <a:miter lim="800000"/>
            <a:headEnd/>
            <a:tailEnd/>
          </a:ln>
        </p:spPr>
        <p:txBody>
          <a:bodyPr wrap="none">
            <a:spAutoFit/>
          </a:bodyPr>
          <a:lstStyle/>
          <a:p>
            <a:r>
              <a:rPr lang="en-US" sz="3200" dirty="0"/>
              <a:t>Output #1:</a:t>
            </a:r>
          </a:p>
          <a:p>
            <a:endParaRPr lang="en-US" sz="3200" dirty="0"/>
          </a:p>
          <a:p>
            <a:r>
              <a:rPr lang="en-US" sz="3200" dirty="0"/>
              <a:t>Output #2: </a:t>
            </a:r>
          </a:p>
        </p:txBody>
      </p:sp>
      <p:pic>
        <p:nvPicPr>
          <p:cNvPr id="16" name="output1.m4a">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8001000" y="2616200"/>
            <a:ext cx="609600" cy="812800"/>
          </a:xfrm>
          <a:prstGeom prst="rect">
            <a:avLst/>
          </a:prstGeom>
        </p:spPr>
      </p:pic>
      <p:pic>
        <p:nvPicPr>
          <p:cNvPr id="17" name="output2.m4a">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7938516" y="3606800"/>
            <a:ext cx="609600" cy="812800"/>
          </a:xfrm>
          <a:prstGeom prst="rect">
            <a:avLst/>
          </a:prstGeom>
        </p:spPr>
      </p:pic>
    </p:spTree>
    <p:extLst>
      <p:ext uri="{BB962C8B-B14F-4D97-AF65-F5344CB8AC3E}">
        <p14:creationId xmlns:p14="http://schemas.microsoft.com/office/powerpoint/2010/main" val="3986542378"/>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850" fill="hold"/>
                                        <p:tgtEl>
                                          <p:spTgt spid="13"/>
                                        </p:tgtEl>
                                      </p:cBhvr>
                                    </p:cmd>
                                  </p:childTnLst>
                                </p:cTn>
                              </p:par>
                            </p:childTnLst>
                          </p:cTn>
                        </p:par>
                      </p:childTnLst>
                    </p:cTn>
                  </p:par>
                </p:childTnLst>
              </p:cTn>
              <p:nextCondLst>
                <p:cond evt="onClick" delay="0">
                  <p:tgtEl>
                    <p:spTgt spid="13"/>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106" fill="hold"/>
                                        <p:tgtEl>
                                          <p:spTgt spid="14"/>
                                        </p:tgtEl>
                                      </p:cBhvr>
                                    </p:cmd>
                                  </p:childTnLst>
                                </p:cTn>
                              </p:par>
                            </p:childTnLst>
                          </p:cTn>
                        </p:par>
                      </p:childTnLst>
                    </p:cTn>
                  </p:par>
                </p:childTnLst>
              </p:cTn>
              <p:nextCondLst>
                <p:cond evt="onClick" delay="0">
                  <p:tgtEl>
                    <p:spTgt spid="14"/>
                  </p:tgtEl>
                </p:cond>
              </p:nextCondLst>
            </p:seq>
            <p:audio>
              <p:cMediaNode vol="80000">
                <p:cTn id="12" fill="hold" display="0">
                  <p:stCondLst>
                    <p:cond delay="indefinite"/>
                  </p:stCondLst>
                  <p:endCondLst>
                    <p:cond evt="onStopAudio" delay="0">
                      <p:tgtEl>
                        <p:sldTgt/>
                      </p:tgtEl>
                    </p:cond>
                  </p:endCondLst>
                </p:cTn>
                <p:tgtEl>
                  <p:spTgt spid="13"/>
                </p:tgtEl>
              </p:cMediaNode>
            </p:audio>
            <p:audio>
              <p:cMediaNode vol="80000">
                <p:cTn id="13" fill="hold" display="0">
                  <p:stCondLst>
                    <p:cond delay="indefinite"/>
                  </p:stCondLst>
                  <p:endCondLst>
                    <p:cond evt="onStopAudio" delay="0">
                      <p:tgtEl>
                        <p:sldTgt/>
                      </p:tgtEl>
                    </p:cond>
                  </p:endCondLst>
                </p:cTn>
                <p:tgtEl>
                  <p:spTgt spid="14"/>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914" fill="hold"/>
                                        <p:tgtEl>
                                          <p:spTgt spid="16"/>
                                        </p:tgtEl>
                                      </p:cBhvr>
                                    </p:cmd>
                                  </p:childTnLst>
                                </p:cTn>
                              </p:par>
                            </p:childTnLst>
                          </p:cTn>
                        </p:par>
                      </p:childTnLst>
                    </p:cTn>
                  </p:par>
                </p:childTnLst>
              </p:cTn>
              <p:nextCondLst>
                <p:cond evt="onClick" delay="0">
                  <p:tgtEl>
                    <p:spTgt spid="16"/>
                  </p:tgtEl>
                </p:cond>
              </p:nextCondLst>
            </p:seq>
            <p:seq concurrent="1" nextAc="seek">
              <p:cTn id="19" restart="whenNotActive" fill="hold" evtFilter="cancelBubble" nodeType="interactiveSeq">
                <p:stCondLst>
                  <p:cond evt="onClick" delay="0">
                    <p:tgtEl>
                      <p:spTgt spid="17"/>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7573" fill="hold"/>
                                        <p:tgtEl>
                                          <p:spTgt spid="17"/>
                                        </p:tgtEl>
                                      </p:cBhvr>
                                    </p:cmd>
                                  </p:childTnLst>
                                </p:cTn>
                              </p:par>
                            </p:childTnLst>
                          </p:cTn>
                        </p:par>
                      </p:childTnLst>
                    </p:cTn>
                  </p:par>
                </p:childTnLst>
              </p:cTn>
              <p:nextCondLst>
                <p:cond evt="onClick" delay="0">
                  <p:tgtEl>
                    <p:spTgt spid="17"/>
                  </p:tgtEl>
                </p:cond>
              </p:nextCondLst>
            </p:seq>
            <p:audio>
              <p:cMediaNode vol="80000">
                <p:cTn id="24" fill="hold" display="0">
                  <p:stCondLst>
                    <p:cond delay="indefinite"/>
                  </p:stCondLst>
                  <p:endCondLst>
                    <p:cond evt="onStopAudio" delay="0">
                      <p:tgtEl>
                        <p:sldTgt/>
                      </p:tgtEl>
                    </p:cond>
                  </p:endCondLst>
                </p:cTn>
                <p:tgtEl>
                  <p:spTgt spid="16"/>
                </p:tgtEl>
              </p:cMediaNode>
            </p:audio>
            <p:audio>
              <p:cMediaNode vol="80000">
                <p:cTn id="25" fill="hold" display="0">
                  <p:stCondLst>
                    <p:cond delay="indefinite"/>
                  </p:stCondLst>
                  <p:endCondLst>
                    <p:cond evt="onStopAudio" delay="0">
                      <p:tgtEl>
                        <p:sldTgt/>
                      </p:tgtEl>
                    </p:cond>
                  </p:endCondLst>
                </p:cTn>
                <p:tgtEl>
                  <p:spTgt spid="17"/>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399" y="2764396"/>
            <a:ext cx="2745031" cy="2874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3191" y="279400"/>
            <a:ext cx="8229600" cy="1143000"/>
          </a:xfrm>
        </p:spPr>
        <p:txBody>
          <a:bodyPr>
            <a:normAutofit/>
          </a:bodyPr>
          <a:lstStyle/>
          <a:p>
            <a:r>
              <a:rPr lang="en-NZ" sz="3600" dirty="0" smtClean="0"/>
              <a:t>Dimensionality reduction</a:t>
            </a:r>
            <a:endParaRPr lang="en-US" sz="3600" dirty="0"/>
          </a:p>
        </p:txBody>
      </p:sp>
      <p:sp>
        <p:nvSpPr>
          <p:cNvPr id="3" name="Content Placeholder 2"/>
          <p:cNvSpPr>
            <a:spLocks noGrp="1"/>
          </p:cNvSpPr>
          <p:nvPr>
            <p:ph idx="1"/>
          </p:nvPr>
        </p:nvSpPr>
        <p:spPr>
          <a:xfrm>
            <a:off x="1398588" y="1618719"/>
            <a:ext cx="4800811" cy="4507444"/>
          </a:xfrm>
        </p:spPr>
        <p:txBody>
          <a:bodyPr>
            <a:noAutofit/>
          </a:bodyPr>
          <a:lstStyle/>
          <a:p>
            <a:pPr>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1800" dirty="0" smtClean="0">
                <a:latin typeface="+mj-lt"/>
              </a:rPr>
              <a:t>From </a:t>
            </a:r>
            <a:r>
              <a:rPr lang="en-US" altLang="en-US" sz="1800" dirty="0">
                <a:latin typeface="+mj-lt"/>
              </a:rPr>
              <a:t>a </a:t>
            </a:r>
            <a:r>
              <a:rPr lang="en-US" altLang="en-US" sz="1800" dirty="0" smtClean="0">
                <a:latin typeface="+mj-lt"/>
              </a:rPr>
              <a:t>naïve point </a:t>
            </a:r>
            <a:r>
              <a:rPr lang="en-US" altLang="en-US" sz="1800" dirty="0">
                <a:latin typeface="+mj-lt"/>
              </a:rPr>
              <a:t>of view, increasing the number of features should lead to better </a:t>
            </a:r>
            <a:r>
              <a:rPr lang="en-US" altLang="en-US" sz="1800" dirty="0" smtClean="0">
                <a:latin typeface="+mj-lt"/>
              </a:rPr>
              <a:t>performance</a:t>
            </a:r>
            <a:endParaRPr lang="en-US" altLang="en-US" sz="1800" dirty="0">
              <a:latin typeface="+mj-lt"/>
            </a:endParaRPr>
          </a:p>
          <a:p>
            <a:pPr>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1800" dirty="0">
              <a:latin typeface="+mj-lt"/>
            </a:endParaRPr>
          </a:p>
          <a:p>
            <a:pPr>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1800" dirty="0">
                <a:latin typeface="+mj-lt"/>
              </a:rPr>
              <a:t>In practice, the inclusion </a:t>
            </a:r>
            <a:r>
              <a:rPr lang="en-US" altLang="en-US" sz="1800" dirty="0" smtClean="0">
                <a:latin typeface="+mj-lt"/>
              </a:rPr>
              <a:t>of </a:t>
            </a:r>
            <a:r>
              <a:rPr lang="en-US" altLang="en-US" sz="1800" dirty="0">
                <a:latin typeface="+mj-lt"/>
              </a:rPr>
              <a:t>more features leads </a:t>
            </a:r>
            <a:r>
              <a:rPr lang="en-US" altLang="en-US" sz="1800" dirty="0" smtClean="0">
                <a:latin typeface="+mj-lt"/>
              </a:rPr>
              <a:t>to worse </a:t>
            </a:r>
            <a:r>
              <a:rPr lang="en-US" altLang="en-US" sz="1800" dirty="0">
                <a:latin typeface="+mj-lt"/>
              </a:rPr>
              <a:t>performance (i.e., </a:t>
            </a:r>
            <a:r>
              <a:rPr lang="en-US" altLang="en-US" sz="1800" dirty="0" smtClean="0">
                <a:solidFill>
                  <a:srgbClr val="FF0000"/>
                </a:solidFill>
                <a:latin typeface="+mj-lt"/>
              </a:rPr>
              <a:t>curse of </a:t>
            </a:r>
            <a:r>
              <a:rPr lang="en-US" altLang="en-US" sz="1800" dirty="0">
                <a:solidFill>
                  <a:srgbClr val="FF0000"/>
                </a:solidFill>
                <a:latin typeface="+mj-lt"/>
              </a:rPr>
              <a:t>dimensionality</a:t>
            </a:r>
            <a:r>
              <a:rPr lang="en-US" altLang="en-US" sz="1800" dirty="0" smtClean="0">
                <a:latin typeface="+mj-lt"/>
              </a:rPr>
              <a:t>)</a:t>
            </a:r>
            <a:endParaRPr lang="en-US" altLang="en-US" sz="1800" dirty="0">
              <a:latin typeface="+mj-lt"/>
            </a:endParaRPr>
          </a:p>
          <a:p>
            <a:pPr>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1800" dirty="0">
              <a:latin typeface="+mj-lt"/>
            </a:endParaRP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1800" dirty="0">
                <a:latin typeface="+mj-lt"/>
              </a:rPr>
              <a:t>Need </a:t>
            </a:r>
            <a:r>
              <a:rPr lang="en-US" altLang="en-US" sz="1800" dirty="0">
                <a:solidFill>
                  <a:srgbClr val="FF0000"/>
                </a:solidFill>
                <a:latin typeface="+mj-lt"/>
              </a:rPr>
              <a:t>exponential</a:t>
            </a:r>
            <a:r>
              <a:rPr lang="en-US" altLang="en-US" sz="1800" dirty="0">
                <a:latin typeface="+mj-lt"/>
              </a:rPr>
              <a:t> number of </a:t>
            </a:r>
            <a:r>
              <a:rPr lang="en-US" altLang="en-US" sz="1800" dirty="0" smtClean="0">
                <a:latin typeface="+mj-lt"/>
              </a:rPr>
              <a:t>training examples as </a:t>
            </a:r>
            <a:r>
              <a:rPr lang="en-US" altLang="en-US" sz="1800" dirty="0">
                <a:latin typeface="+mj-lt"/>
              </a:rPr>
              <a:t>dimensionality </a:t>
            </a:r>
            <a:r>
              <a:rPr lang="en-US" altLang="en-US" sz="1800" dirty="0" smtClean="0">
                <a:latin typeface="+mj-lt"/>
              </a:rPr>
              <a:t>increases</a:t>
            </a: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1800" dirty="0" smtClean="0">
              <a:latin typeface="+mj-lt"/>
            </a:endParaRPr>
          </a:p>
          <a:p>
            <a:r>
              <a:rPr lang="en-US" altLang="en-US" sz="1800" dirty="0" smtClean="0">
                <a:latin typeface="+mj-lt"/>
              </a:rPr>
              <a:t>Dimensionality reduction is about reducing the </a:t>
            </a:r>
            <a:r>
              <a:rPr lang="en-US" altLang="en-US" sz="1800" dirty="0">
                <a:latin typeface="+mj-lt"/>
              </a:rPr>
              <a:t>dimensionality of the </a:t>
            </a:r>
            <a:r>
              <a:rPr lang="en-US" altLang="en-US" sz="1800" dirty="0" smtClean="0">
                <a:latin typeface="+mj-lt"/>
              </a:rPr>
              <a:t>space</a:t>
            </a:r>
            <a:endParaRPr lang="en-US" altLang="en-US" sz="1800" dirty="0">
              <a:latin typeface="+mj-lt"/>
            </a:endParaRPr>
          </a:p>
          <a:p>
            <a:pPr lvl="1"/>
            <a:r>
              <a:rPr lang="en-US" altLang="en-US" sz="1200" dirty="0">
                <a:latin typeface="+mj-lt"/>
              </a:rPr>
              <a:t>Project the d-dimensional points </a:t>
            </a:r>
            <a:r>
              <a:rPr lang="en-US" altLang="en-US" sz="1200" dirty="0" smtClean="0">
                <a:latin typeface="+mj-lt"/>
              </a:rPr>
              <a:t>in X into </a:t>
            </a:r>
            <a:r>
              <a:rPr lang="en-US" altLang="en-US" sz="1200" dirty="0">
                <a:latin typeface="+mj-lt"/>
              </a:rPr>
              <a:t>a k-dimensional </a:t>
            </a:r>
            <a:r>
              <a:rPr lang="en-US" altLang="en-US" sz="1200" dirty="0" smtClean="0">
                <a:latin typeface="+mj-lt"/>
              </a:rPr>
              <a:t>space X’  so that k </a:t>
            </a:r>
            <a:r>
              <a:rPr lang="en-US" altLang="en-US" sz="1200" dirty="0">
                <a:latin typeface="+mj-lt"/>
              </a:rPr>
              <a:t>&lt;&lt; d</a:t>
            </a:r>
          </a:p>
          <a:p>
            <a:pPr lvl="1"/>
            <a:endParaRPr lang="en-US" altLang="en-US" sz="1200" dirty="0">
              <a:latin typeface="+mj-lt"/>
            </a:endParaRPr>
          </a:p>
          <a:p>
            <a:r>
              <a:rPr lang="en-US" altLang="en-US" sz="1800" dirty="0">
                <a:latin typeface="+mj-lt"/>
              </a:rPr>
              <a:t>Solve the problem in low dimensions</a:t>
            </a:r>
          </a:p>
          <a:p>
            <a:pPr marL="457200" lvl="1" inden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1600" dirty="0">
              <a:latin typeface="+mj-lt"/>
            </a:endParaRPr>
          </a:p>
          <a:p>
            <a:endParaRPr lang="en-US" sz="1800" dirty="0">
              <a:latin typeface="+mj-lt"/>
            </a:endParaRPr>
          </a:p>
        </p:txBody>
      </p:sp>
      <p:pic>
        <p:nvPicPr>
          <p:cNvPr id="5" name="Picture 2" descr="C:\Users\hays\Desktop\143 Computer Vision\slides\07\machine_learning_spectru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393"/>
          <a:stretch/>
        </p:blipFill>
        <p:spPr bwMode="auto">
          <a:xfrm>
            <a:off x="6781800" y="9056"/>
            <a:ext cx="2362200" cy="13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8171392" y="787400"/>
            <a:ext cx="744009"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26"/>
          <p:cNvSpPr>
            <a:spLocks noChangeArrowheads="1"/>
          </p:cNvSpPr>
          <p:nvPr/>
        </p:nvSpPr>
        <p:spPr bwMode="auto">
          <a:xfrm>
            <a:off x="542366" y="6858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8" name="TextBox 7"/>
              <p:cNvSpPr txBox="1"/>
              <p:nvPr/>
            </p:nvSpPr>
            <p:spPr>
              <a:xfrm>
                <a:off x="243700" y="-105411"/>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43700" y="-79058"/>
                <a:ext cx="206820" cy="553998"/>
              </a:xfrm>
              <a:prstGeom prst="rect">
                <a:avLst/>
              </a:prstGeom>
              <a:blipFill rotWithShape="1">
                <a:blip r:embed="rId4"/>
                <a:stretch>
                  <a:fillRect l="-2941" r="-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213506" y="-127000"/>
                <a:ext cx="1850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𝑦</m:t>
                      </m:r>
                    </m:oMath>
                  </m:oMathPara>
                </a14:m>
                <a:endParaRPr lang="en-US" sz="3600" dirty="0"/>
              </a:p>
            </p:txBody>
          </p:sp>
        </mc:Choice>
        <mc:Fallback xmlns="">
          <p:sp>
            <p:nvSpPr>
              <p:cNvPr id="9" name="TextBox 8"/>
              <p:cNvSpPr txBox="1">
                <a:spLocks noRot="1" noChangeAspect="1" noMove="1" noResize="1" noEditPoints="1" noAdjustHandles="1" noChangeArrowheads="1" noChangeShapeType="1" noTextEdit="1"/>
              </p:cNvSpPr>
              <p:nvPr/>
            </p:nvSpPr>
            <p:spPr>
              <a:xfrm>
                <a:off x="1213505" y="-95250"/>
                <a:ext cx="185083" cy="553998"/>
              </a:xfrm>
              <a:prstGeom prst="rect">
                <a:avLst/>
              </a:prstGeom>
              <a:blipFill rotWithShape="1">
                <a:blip r:embed="rId5"/>
                <a:stretch>
                  <a:fillRect r="-36667"/>
                </a:stretch>
              </a:blipFill>
            </p:spPr>
            <p:txBody>
              <a:bodyPr/>
              <a:lstStyle/>
              <a:p>
                <a:r>
                  <a:rPr lang="en-US">
                    <a:noFill/>
                  </a:rPr>
                  <a:t> </a:t>
                </a:r>
              </a:p>
            </p:txBody>
          </p:sp>
        </mc:Fallback>
      </mc:AlternateContent>
      <p:sp>
        <p:nvSpPr>
          <p:cNvPr id="10" name="Rectangle 226"/>
          <p:cNvSpPr>
            <a:spLocks noChangeArrowheads="1"/>
          </p:cNvSpPr>
          <p:nvPr/>
        </p:nvSpPr>
        <p:spPr bwMode="auto">
          <a:xfrm>
            <a:off x="542366" y="92289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1" name="Rectangle 226"/>
          <p:cNvSpPr>
            <a:spLocks noChangeArrowheads="1"/>
          </p:cNvSpPr>
          <p:nvPr/>
        </p:nvSpPr>
        <p:spPr bwMode="auto">
          <a:xfrm>
            <a:off x="542366" y="116207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2" name="Rectangle 226"/>
          <p:cNvSpPr>
            <a:spLocks noChangeArrowheads="1"/>
          </p:cNvSpPr>
          <p:nvPr/>
        </p:nvSpPr>
        <p:spPr bwMode="auto">
          <a:xfrm>
            <a:off x="354012" y="6858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3" name="Rectangle 226"/>
          <p:cNvSpPr>
            <a:spLocks noChangeArrowheads="1"/>
          </p:cNvSpPr>
          <p:nvPr/>
        </p:nvSpPr>
        <p:spPr bwMode="auto">
          <a:xfrm>
            <a:off x="354012" y="92289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4" name="Rectangle 226"/>
          <p:cNvSpPr>
            <a:spLocks noChangeArrowheads="1"/>
          </p:cNvSpPr>
          <p:nvPr/>
        </p:nvSpPr>
        <p:spPr bwMode="auto">
          <a:xfrm>
            <a:off x="354012" y="116207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5" name="Rectangle 226"/>
          <p:cNvSpPr>
            <a:spLocks noChangeArrowheads="1"/>
          </p:cNvSpPr>
          <p:nvPr/>
        </p:nvSpPr>
        <p:spPr bwMode="auto">
          <a:xfrm>
            <a:off x="188354" y="6858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6" name="Rectangle 226"/>
          <p:cNvSpPr>
            <a:spLocks noChangeArrowheads="1"/>
          </p:cNvSpPr>
          <p:nvPr/>
        </p:nvSpPr>
        <p:spPr bwMode="auto">
          <a:xfrm>
            <a:off x="188354" y="92289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7" name="Rectangle 226"/>
          <p:cNvSpPr>
            <a:spLocks noChangeArrowheads="1"/>
          </p:cNvSpPr>
          <p:nvPr/>
        </p:nvSpPr>
        <p:spPr bwMode="auto">
          <a:xfrm>
            <a:off x="188354" y="116207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8" name="Rectangle 226"/>
          <p:cNvSpPr>
            <a:spLocks noChangeArrowheads="1"/>
          </p:cNvSpPr>
          <p:nvPr/>
        </p:nvSpPr>
        <p:spPr bwMode="auto">
          <a:xfrm>
            <a:off x="0" y="6858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9" name="Rectangle 226"/>
          <p:cNvSpPr>
            <a:spLocks noChangeArrowheads="1"/>
          </p:cNvSpPr>
          <p:nvPr/>
        </p:nvSpPr>
        <p:spPr bwMode="auto">
          <a:xfrm>
            <a:off x="0" y="92289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0" name="Rectangle 226"/>
          <p:cNvSpPr>
            <a:spLocks noChangeArrowheads="1"/>
          </p:cNvSpPr>
          <p:nvPr/>
        </p:nvSpPr>
        <p:spPr bwMode="auto">
          <a:xfrm>
            <a:off x="0" y="116207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1" name="Rectangle 226"/>
          <p:cNvSpPr>
            <a:spLocks noChangeArrowheads="1"/>
          </p:cNvSpPr>
          <p:nvPr/>
        </p:nvSpPr>
        <p:spPr bwMode="auto">
          <a:xfrm>
            <a:off x="542366" y="13970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3" name="Rectangle 226"/>
          <p:cNvSpPr>
            <a:spLocks noChangeArrowheads="1"/>
          </p:cNvSpPr>
          <p:nvPr/>
        </p:nvSpPr>
        <p:spPr bwMode="auto">
          <a:xfrm>
            <a:off x="354012" y="13970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5" name="Rectangle 226"/>
          <p:cNvSpPr>
            <a:spLocks noChangeArrowheads="1"/>
          </p:cNvSpPr>
          <p:nvPr/>
        </p:nvSpPr>
        <p:spPr bwMode="auto">
          <a:xfrm>
            <a:off x="188354" y="13970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7" name="Rectangle 226"/>
          <p:cNvSpPr>
            <a:spLocks noChangeArrowheads="1"/>
          </p:cNvSpPr>
          <p:nvPr/>
        </p:nvSpPr>
        <p:spPr bwMode="auto">
          <a:xfrm>
            <a:off x="0" y="13970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7" name="Rectangle 226"/>
          <p:cNvSpPr>
            <a:spLocks noChangeArrowheads="1"/>
          </p:cNvSpPr>
          <p:nvPr/>
        </p:nvSpPr>
        <p:spPr bwMode="auto">
          <a:xfrm>
            <a:off x="1219200" y="685800"/>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8" name="Rectangle 226"/>
          <p:cNvSpPr>
            <a:spLocks noChangeArrowheads="1"/>
          </p:cNvSpPr>
          <p:nvPr/>
        </p:nvSpPr>
        <p:spPr bwMode="auto">
          <a:xfrm>
            <a:off x="1219200" y="922896"/>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9" name="Rectangle 226"/>
          <p:cNvSpPr>
            <a:spLocks noChangeArrowheads="1"/>
          </p:cNvSpPr>
          <p:nvPr/>
        </p:nvSpPr>
        <p:spPr bwMode="auto">
          <a:xfrm>
            <a:off x="1219200" y="1162079"/>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0" name="Rectangle 226"/>
          <p:cNvSpPr>
            <a:spLocks noChangeArrowheads="1"/>
          </p:cNvSpPr>
          <p:nvPr/>
        </p:nvSpPr>
        <p:spPr bwMode="auto">
          <a:xfrm>
            <a:off x="1219200" y="1397000"/>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4" name="Rectangle 226"/>
          <p:cNvSpPr>
            <a:spLocks noChangeArrowheads="1"/>
          </p:cNvSpPr>
          <p:nvPr/>
        </p:nvSpPr>
        <p:spPr bwMode="auto">
          <a:xfrm>
            <a:off x="735012" y="6858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5" name="Rectangle 226"/>
          <p:cNvSpPr>
            <a:spLocks noChangeArrowheads="1"/>
          </p:cNvSpPr>
          <p:nvPr/>
        </p:nvSpPr>
        <p:spPr bwMode="auto">
          <a:xfrm>
            <a:off x="735012" y="92289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6" name="Rectangle 226"/>
          <p:cNvSpPr>
            <a:spLocks noChangeArrowheads="1"/>
          </p:cNvSpPr>
          <p:nvPr/>
        </p:nvSpPr>
        <p:spPr bwMode="auto">
          <a:xfrm>
            <a:off x="735012" y="116207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7" name="Rectangle 226"/>
          <p:cNvSpPr>
            <a:spLocks noChangeArrowheads="1"/>
          </p:cNvSpPr>
          <p:nvPr/>
        </p:nvSpPr>
        <p:spPr bwMode="auto">
          <a:xfrm>
            <a:off x="735012" y="13970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49" name="TextBox 48"/>
              <p:cNvSpPr txBox="1"/>
              <p:nvPr/>
            </p:nvSpPr>
            <p:spPr>
              <a:xfrm>
                <a:off x="243700" y="2653165"/>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𝑋</m:t>
                      </m:r>
                      <m:r>
                        <a:rPr lang="en-NZ" sz="3600" b="0" i="1" smtClean="0">
                          <a:latin typeface="Cambria Math"/>
                        </a:rPr>
                        <m:t>′</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243700" y="1989874"/>
                <a:ext cx="206820" cy="553998"/>
              </a:xfrm>
              <a:prstGeom prst="rect">
                <a:avLst/>
              </a:prstGeom>
              <a:blipFill rotWithShape="1">
                <a:blip r:embed="rId6"/>
                <a:stretch>
                  <a:fillRect l="-2941" r="-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990601" y="2631576"/>
                <a:ext cx="1850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𝑦</m:t>
                      </m:r>
                    </m:oMath>
                  </m:oMathPara>
                </a14:m>
                <a:endParaRPr lang="en-US" sz="36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90600" y="1973682"/>
                <a:ext cx="185083" cy="553998"/>
              </a:xfrm>
              <a:prstGeom prst="rect">
                <a:avLst/>
              </a:prstGeom>
              <a:blipFill rotWithShape="1">
                <a:blip r:embed="rId7"/>
                <a:stretch>
                  <a:fillRect l="-3333" r="-36667"/>
                </a:stretch>
              </a:blipFill>
            </p:spPr>
            <p:txBody>
              <a:bodyPr/>
              <a:lstStyle/>
              <a:p>
                <a:r>
                  <a:rPr lang="en-US">
                    <a:noFill/>
                  </a:rPr>
                  <a:t> </a:t>
                </a:r>
              </a:p>
            </p:txBody>
          </p:sp>
        </mc:Fallback>
      </mc:AlternateContent>
      <p:sp>
        <p:nvSpPr>
          <p:cNvPr id="56" name="Rectangle 226"/>
          <p:cNvSpPr>
            <a:spLocks noChangeArrowheads="1"/>
          </p:cNvSpPr>
          <p:nvPr/>
        </p:nvSpPr>
        <p:spPr bwMode="auto">
          <a:xfrm>
            <a:off x="416954" y="3444377"/>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7" name="Rectangle 226"/>
          <p:cNvSpPr>
            <a:spLocks noChangeArrowheads="1"/>
          </p:cNvSpPr>
          <p:nvPr/>
        </p:nvSpPr>
        <p:spPr bwMode="auto">
          <a:xfrm>
            <a:off x="416954" y="3681473"/>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8" name="Rectangle 226"/>
          <p:cNvSpPr>
            <a:spLocks noChangeArrowheads="1"/>
          </p:cNvSpPr>
          <p:nvPr/>
        </p:nvSpPr>
        <p:spPr bwMode="auto">
          <a:xfrm>
            <a:off x="416954" y="3920655"/>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9" name="Rectangle 226"/>
          <p:cNvSpPr>
            <a:spLocks noChangeArrowheads="1"/>
          </p:cNvSpPr>
          <p:nvPr/>
        </p:nvSpPr>
        <p:spPr bwMode="auto">
          <a:xfrm>
            <a:off x="228600" y="3444377"/>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0" name="Rectangle 226"/>
          <p:cNvSpPr>
            <a:spLocks noChangeArrowheads="1"/>
          </p:cNvSpPr>
          <p:nvPr/>
        </p:nvSpPr>
        <p:spPr bwMode="auto">
          <a:xfrm>
            <a:off x="228600" y="3681473"/>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1" name="Rectangle 226"/>
          <p:cNvSpPr>
            <a:spLocks noChangeArrowheads="1"/>
          </p:cNvSpPr>
          <p:nvPr/>
        </p:nvSpPr>
        <p:spPr bwMode="auto">
          <a:xfrm>
            <a:off x="228600" y="3920655"/>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4" name="Rectangle 226"/>
          <p:cNvSpPr>
            <a:spLocks noChangeArrowheads="1"/>
          </p:cNvSpPr>
          <p:nvPr/>
        </p:nvSpPr>
        <p:spPr bwMode="auto">
          <a:xfrm>
            <a:off x="416954" y="4155577"/>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5" name="Rectangle 226"/>
          <p:cNvSpPr>
            <a:spLocks noChangeArrowheads="1"/>
          </p:cNvSpPr>
          <p:nvPr/>
        </p:nvSpPr>
        <p:spPr bwMode="auto">
          <a:xfrm>
            <a:off x="228600" y="4155577"/>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6" name="Rectangle 226"/>
          <p:cNvSpPr>
            <a:spLocks noChangeArrowheads="1"/>
          </p:cNvSpPr>
          <p:nvPr/>
        </p:nvSpPr>
        <p:spPr bwMode="auto">
          <a:xfrm>
            <a:off x="996295" y="3429000"/>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7" name="Rectangle 226"/>
          <p:cNvSpPr>
            <a:spLocks noChangeArrowheads="1"/>
          </p:cNvSpPr>
          <p:nvPr/>
        </p:nvSpPr>
        <p:spPr bwMode="auto">
          <a:xfrm>
            <a:off x="996295" y="3666096"/>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8" name="Rectangle 226"/>
          <p:cNvSpPr>
            <a:spLocks noChangeArrowheads="1"/>
          </p:cNvSpPr>
          <p:nvPr/>
        </p:nvSpPr>
        <p:spPr bwMode="auto">
          <a:xfrm>
            <a:off x="996295" y="3905278"/>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9" name="Rectangle 226"/>
          <p:cNvSpPr>
            <a:spLocks noChangeArrowheads="1"/>
          </p:cNvSpPr>
          <p:nvPr/>
        </p:nvSpPr>
        <p:spPr bwMode="auto">
          <a:xfrm>
            <a:off x="996295" y="4140200"/>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 name="Down Arrow 3"/>
          <p:cNvSpPr/>
          <p:nvPr/>
        </p:nvSpPr>
        <p:spPr>
          <a:xfrm>
            <a:off x="347110" y="1905000"/>
            <a:ext cx="284950" cy="726576"/>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798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Heart rate estimation using a </a:t>
            </a:r>
            <a:r>
              <a:rPr lang="en-NZ" dirty="0" err="1" smtClean="0"/>
              <a:t>WebCam</a:t>
            </a:r>
            <a:r>
              <a:rPr lang="en-NZ" dirty="0" smtClean="0"/>
              <a:t> and dimensionality reduction (ICA)</a:t>
            </a:r>
            <a:endParaRPr lang="en-US" dirty="0"/>
          </a:p>
        </p:txBody>
      </p:sp>
      <p:pic>
        <p:nvPicPr>
          <p:cNvPr id="3" name="hrv.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601" y="1752601"/>
            <a:ext cx="6200775" cy="4190999"/>
          </a:xfrm>
          <a:prstGeom prst="rect">
            <a:avLst/>
          </a:prstGeom>
        </p:spPr>
      </p:pic>
    </p:spTree>
    <p:extLst>
      <p:ext uri="{BB962C8B-B14F-4D97-AF65-F5344CB8AC3E}">
        <p14:creationId xmlns:p14="http://schemas.microsoft.com/office/powerpoint/2010/main" val="4139083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805070" y="182616"/>
            <a:ext cx="5257800" cy="1143000"/>
          </a:xfrm>
        </p:spPr>
        <p:txBody>
          <a:bodyPr>
            <a:normAutofit fontScale="90000"/>
          </a:bodyPr>
          <a:lstStyle/>
          <a:p>
            <a:r>
              <a:rPr lang="en-US" altLang="en-US" dirty="0" smtClean="0"/>
              <a:t>Reinforcement learning</a:t>
            </a:r>
            <a:endParaRPr lang="en-US" altLang="en-US" dirty="0"/>
          </a:p>
        </p:txBody>
      </p:sp>
      <p:pic>
        <p:nvPicPr>
          <p:cNvPr id="5122" name="Picture 2" descr="http://ai.ato.ms/MITECS/Images/sutton.figure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94" y="3835400"/>
            <a:ext cx="4411306" cy="233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hays\Desktop\143 Computer Vision\slides\07\machine_learning_spectrum.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1393"/>
          <a:stretch/>
        </p:blipFill>
        <p:spPr bwMode="auto">
          <a:xfrm>
            <a:off x="6781800" y="9056"/>
            <a:ext cx="2362200" cy="13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056000" y="1348700"/>
            <a:ext cx="1828800" cy="251351"/>
          </a:xfrm>
          <a:prstGeom prst="rect">
            <a:avLst/>
          </a:prstGeom>
          <a:noFill/>
          <a:ln>
            <a:solidFill>
              <a:srgbClr val="FF0000"/>
            </a:solidFill>
          </a:ln>
        </p:spPr>
        <p:txBody>
          <a:bodyPr wrap="square" tIns="0" rtlCol="0" anchor="ctr" anchorCtr="0">
            <a:spAutoFit/>
          </a:bodyPr>
          <a:lstStyle/>
          <a:p>
            <a:r>
              <a:rPr lang="en-NZ" sz="2000" baseline="-25000" dirty="0" smtClean="0"/>
              <a:t>Reinforcement learning</a:t>
            </a:r>
            <a:endParaRPr lang="en-US" sz="2000" baseline="-25000" dirty="0"/>
          </a:p>
        </p:txBody>
      </p:sp>
      <p:sp>
        <p:nvSpPr>
          <p:cNvPr id="8" name="Rectangle 7"/>
          <p:cNvSpPr/>
          <p:nvPr/>
        </p:nvSpPr>
        <p:spPr>
          <a:xfrm>
            <a:off x="805070" y="2068043"/>
            <a:ext cx="7875270" cy="923330"/>
          </a:xfrm>
          <a:prstGeom prst="rect">
            <a:avLst/>
          </a:prstGeom>
        </p:spPr>
        <p:txBody>
          <a:bodyPr wrap="square">
            <a:spAutoFit/>
          </a:bodyPr>
          <a:lstStyle/>
          <a:p>
            <a:r>
              <a:rPr lang="en-US" b="1" dirty="0"/>
              <a:t>Reinforcement learning (RL) </a:t>
            </a:r>
            <a:r>
              <a:rPr lang="en-US" dirty="0"/>
              <a:t>is an area of machine learning inspired by </a:t>
            </a:r>
            <a:r>
              <a:rPr lang="en-US" dirty="0" err="1"/>
              <a:t>behaviourist</a:t>
            </a:r>
            <a:r>
              <a:rPr lang="en-US" dirty="0"/>
              <a:t> psychology, concerned with how software agents ought to take actions in an environment so as to maximize some notion of cumulative reward. </a:t>
            </a:r>
            <a:endParaRPr lang="en-NZ" dirty="0"/>
          </a:p>
        </p:txBody>
      </p:sp>
      <p:pic>
        <p:nvPicPr>
          <p:cNvPr id="9" name="Reinforcement Learning Rob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48200" y="3733800"/>
            <a:ext cx="4395788" cy="2476500"/>
          </a:xfrm>
          <a:prstGeom prst="rect">
            <a:avLst/>
          </a:prstGeom>
        </p:spPr>
      </p:pic>
    </p:spTree>
    <p:extLst>
      <p:ext uri="{BB962C8B-B14F-4D97-AF65-F5344CB8AC3E}">
        <p14:creationId xmlns:p14="http://schemas.microsoft.com/office/powerpoint/2010/main" val="1012835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Deep learning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5029200" cy="5181599"/>
              </a:xfrm>
            </p:spPr>
            <p:txBody>
              <a:bodyPr>
                <a:normAutofit fontScale="70000" lnSpcReduction="20000"/>
              </a:bodyPr>
              <a:lstStyle/>
              <a:p>
                <a:r>
                  <a:rPr lang="en-NZ" dirty="0" smtClean="0"/>
                  <a:t>Representation learning attempts to automatically learn good features or representations</a:t>
                </a:r>
              </a:p>
              <a:p>
                <a:r>
                  <a:rPr lang="en-NZ" dirty="0" smtClean="0"/>
                  <a:t>Deep learning algorithms attempt to learn (multiple levels of) representation and an output from raw inputs </a:t>
                </a:r>
                <a14:m>
                  <m:oMath xmlns:m="http://schemas.openxmlformats.org/officeDocument/2006/math">
                    <m:r>
                      <a:rPr lang="en-NZ" b="1" i="1" smtClean="0">
                        <a:latin typeface="Cambria Math" panose="02040503050406030204" pitchFamily="18" charset="0"/>
                      </a:rPr>
                      <m:t>𝒙</m:t>
                    </m:r>
                  </m:oMath>
                </a14:m>
                <a:endParaRPr lang="en-NZ" b="1" dirty="0" smtClean="0"/>
              </a:p>
              <a:p>
                <a:r>
                  <a:rPr lang="en-NZ" dirty="0" smtClean="0"/>
                  <a:t>Around 2010 deep learning techniques study to outperform other machine learning techniques in many problems</a:t>
                </a:r>
              </a:p>
              <a:p>
                <a:pPr lvl="1"/>
                <a:r>
                  <a:rPr lang="en-NZ" dirty="0" smtClean="0"/>
                  <a:t>Large amounts of training data</a:t>
                </a:r>
              </a:p>
              <a:p>
                <a:pPr lvl="1"/>
                <a:r>
                  <a:rPr lang="en-NZ" dirty="0" smtClean="0"/>
                  <a:t>Faster hardware (GPUs) that support vectorised fast computation of linear algebra operations</a:t>
                </a:r>
              </a:p>
              <a:p>
                <a:pPr lvl="1"/>
                <a:r>
                  <a:rPr lang="en-NZ" dirty="0" smtClean="0"/>
                  <a:t>Effective learning methods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5029200" cy="5181599"/>
              </a:xfrm>
              <a:blipFill>
                <a:blip r:embed="rId2"/>
                <a:stretch>
                  <a:fillRect l="-1333" t="-2000" r="-2545"/>
                </a:stretch>
              </a:blipFill>
            </p:spPr>
            <p:txBody>
              <a:bodyPr/>
              <a:lstStyle/>
              <a:p>
                <a:r>
                  <a:rPr lang="en-NZ">
                    <a:noFill/>
                  </a:rPr>
                  <a:t> </a:t>
                </a:r>
              </a:p>
            </p:txBody>
          </p:sp>
        </mc:Fallback>
      </mc:AlternateContent>
      <p:pic>
        <p:nvPicPr>
          <p:cNvPr id="4" name="Picture 3"/>
          <p:cNvPicPr>
            <a:picLocks noChangeAspect="1"/>
          </p:cNvPicPr>
          <p:nvPr/>
        </p:nvPicPr>
        <p:blipFill>
          <a:blip r:embed="rId3"/>
          <a:stretch>
            <a:fillRect/>
          </a:stretch>
        </p:blipFill>
        <p:spPr>
          <a:xfrm>
            <a:off x="7593496" y="76201"/>
            <a:ext cx="1066800" cy="2398793"/>
          </a:xfrm>
          <a:prstGeom prst="rect">
            <a:avLst/>
          </a:prstGeom>
        </p:spPr>
      </p:pic>
      <p:pic>
        <p:nvPicPr>
          <p:cNvPr id="1026" name="Picture 2" descr="Image result for imagenet challenge 20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225800"/>
            <a:ext cx="3429000" cy="343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4134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
            <a:ext cx="3886200" cy="533400"/>
          </a:xfrm>
        </p:spPr>
        <p:txBody>
          <a:bodyPr>
            <a:normAutofit fontScale="90000"/>
          </a:bodyPr>
          <a:lstStyle/>
          <a:p>
            <a:r>
              <a:rPr lang="en-NZ" dirty="0" smtClean="0"/>
              <a:t>Applications</a:t>
            </a:r>
            <a:endParaRPr lang="en-US" dirty="0"/>
          </a:p>
        </p:txBody>
      </p:sp>
      <p:sp>
        <p:nvSpPr>
          <p:cNvPr id="4" name="Rectangle 3"/>
          <p:cNvSpPr txBox="1">
            <a:spLocks noChangeArrowheads="1"/>
          </p:cNvSpPr>
          <p:nvPr/>
        </p:nvSpPr>
        <p:spPr>
          <a:xfrm>
            <a:off x="-6812" y="1914048"/>
            <a:ext cx="5165697" cy="23367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tr-TR" altLang="en-US" sz="1800" dirty="0" smtClean="0">
                <a:solidFill>
                  <a:schemeClr val="accent1"/>
                </a:solidFill>
              </a:rPr>
              <a:t>Finance: </a:t>
            </a:r>
            <a:r>
              <a:rPr lang="tr-TR" altLang="en-US" sz="1800" dirty="0" smtClean="0"/>
              <a:t>Credit scoring, fraud detection</a:t>
            </a:r>
            <a:r>
              <a:rPr lang="en-NZ" altLang="en-US" sz="1800" dirty="0" smtClean="0"/>
              <a:t> </a:t>
            </a:r>
          </a:p>
          <a:p>
            <a:r>
              <a:rPr lang="en-NZ" altLang="en-US" sz="1800" dirty="0" smtClean="0">
                <a:solidFill>
                  <a:srgbClr val="0070C0"/>
                </a:solidFill>
              </a:rPr>
              <a:t>Security: </a:t>
            </a:r>
            <a:r>
              <a:rPr lang="en-NZ" sz="2000" dirty="0"/>
              <a:t>Face </a:t>
            </a:r>
            <a:r>
              <a:rPr lang="en-NZ" sz="2000" dirty="0" smtClean="0"/>
              <a:t>recognition, DNA fingerprinting, </a:t>
            </a:r>
            <a:r>
              <a:rPr lang="en-US" sz="2000" dirty="0" smtClean="0"/>
              <a:t>Network </a:t>
            </a:r>
            <a:r>
              <a:rPr lang="en-US" sz="2000" dirty="0"/>
              <a:t>intrusion detection</a:t>
            </a:r>
          </a:p>
          <a:p>
            <a:pPr>
              <a:lnSpc>
                <a:spcPct val="90000"/>
              </a:lnSpc>
            </a:pPr>
            <a:r>
              <a:rPr lang="tr-TR" altLang="en-US" sz="1800" dirty="0" smtClean="0">
                <a:solidFill>
                  <a:schemeClr val="accent1"/>
                </a:solidFill>
              </a:rPr>
              <a:t>Manufacturing: </a:t>
            </a:r>
            <a:r>
              <a:rPr lang="en-NZ" altLang="en-US" sz="1800" dirty="0" smtClean="0">
                <a:solidFill>
                  <a:schemeClr val="accent1"/>
                </a:solidFill>
              </a:rPr>
              <a:t>automation, </a:t>
            </a:r>
            <a:r>
              <a:rPr lang="tr-TR" altLang="en-US" sz="1800" dirty="0" smtClean="0"/>
              <a:t>Optimization, troubleshooting</a:t>
            </a:r>
            <a:r>
              <a:rPr lang="en-NZ" altLang="en-US" sz="1800" dirty="0" smtClean="0"/>
              <a:t>, prediction of equipment failure</a:t>
            </a:r>
            <a:endParaRPr lang="tr-TR" altLang="en-US" sz="1800" dirty="0" smtClean="0"/>
          </a:p>
          <a:p>
            <a:pPr>
              <a:lnSpc>
                <a:spcPct val="90000"/>
              </a:lnSpc>
            </a:pPr>
            <a:r>
              <a:rPr lang="tr-TR" altLang="en-US" sz="1800" dirty="0" smtClean="0">
                <a:solidFill>
                  <a:schemeClr val="accent1"/>
                </a:solidFill>
              </a:rPr>
              <a:t>Medicine: </a:t>
            </a:r>
            <a:r>
              <a:rPr lang="tr-TR" altLang="en-US" sz="1800" dirty="0" smtClean="0"/>
              <a:t>Medical diagnosis</a:t>
            </a:r>
            <a:r>
              <a:rPr lang="en-NZ" altLang="en-US" sz="1800" dirty="0" smtClean="0"/>
              <a:t>, drug Discovery</a:t>
            </a:r>
          </a:p>
          <a:p>
            <a:pPr>
              <a:lnSpc>
                <a:spcPct val="90000"/>
              </a:lnSpc>
            </a:pPr>
            <a:r>
              <a:rPr lang="tr-TR" altLang="en-US" sz="1800" dirty="0" smtClean="0">
                <a:solidFill>
                  <a:schemeClr val="accent1"/>
                </a:solidFill>
              </a:rPr>
              <a:t>Web: </a:t>
            </a:r>
            <a:r>
              <a:rPr lang="tr-TR" altLang="en-US" sz="1800" dirty="0" smtClean="0"/>
              <a:t>Search engines</a:t>
            </a:r>
            <a:r>
              <a:rPr lang="en-NZ" altLang="en-US" sz="1800" dirty="0" smtClean="0"/>
              <a:t>, classification of email, </a:t>
            </a:r>
            <a:r>
              <a:rPr lang="en-US" sz="1800" dirty="0"/>
              <a:t>Real-time </a:t>
            </a:r>
            <a:r>
              <a:rPr lang="en-US" sz="1800" dirty="0" smtClean="0"/>
              <a:t>customized ad placements</a:t>
            </a:r>
            <a:endParaRPr lang="en-US" sz="1800" dirty="0"/>
          </a:p>
          <a:p>
            <a:pPr>
              <a:lnSpc>
                <a:spcPct val="90000"/>
              </a:lnSpc>
            </a:pPr>
            <a:r>
              <a:rPr lang="en-NZ" altLang="en-US" sz="1800" dirty="0" smtClean="0">
                <a:solidFill>
                  <a:schemeClr val="accent1"/>
                </a:solidFill>
              </a:rPr>
              <a:t>Logistics</a:t>
            </a:r>
            <a:r>
              <a:rPr lang="tr-TR" altLang="en-US" sz="1800" dirty="0" smtClean="0">
                <a:solidFill>
                  <a:schemeClr val="accent1"/>
                </a:solidFill>
              </a:rPr>
              <a:t>: </a:t>
            </a:r>
            <a:r>
              <a:rPr lang="en-NZ" altLang="en-US" sz="1800" dirty="0" smtClean="0"/>
              <a:t>self driving cars, self driving airplanes</a:t>
            </a:r>
          </a:p>
          <a:p>
            <a:pPr>
              <a:lnSpc>
                <a:spcPct val="90000"/>
              </a:lnSpc>
            </a:pPr>
            <a:r>
              <a:rPr lang="en-US" sz="1800" dirty="0" smtClean="0">
                <a:solidFill>
                  <a:schemeClr val="accent1"/>
                </a:solidFill>
              </a:rPr>
              <a:t>Natural Language Processing:</a:t>
            </a:r>
            <a:r>
              <a:rPr lang="tr-TR" altLang="en-US" sz="1800" dirty="0" smtClean="0">
                <a:solidFill>
                  <a:schemeClr val="accent1"/>
                </a:solidFill>
              </a:rPr>
              <a:t> </a:t>
            </a:r>
            <a:r>
              <a:rPr lang="en-NZ" altLang="en-US" sz="1800" dirty="0" smtClean="0"/>
              <a:t>sentiment analysis, document summarization, document classification, HCI</a:t>
            </a:r>
          </a:p>
          <a:p>
            <a:pPr>
              <a:lnSpc>
                <a:spcPct val="90000"/>
              </a:lnSpc>
            </a:pPr>
            <a:r>
              <a:rPr lang="en-US" sz="1800" dirty="0" smtClean="0">
                <a:solidFill>
                  <a:schemeClr val="accent1"/>
                </a:solidFill>
              </a:rPr>
              <a:t>Computer Vision</a:t>
            </a:r>
            <a:r>
              <a:rPr lang="tr-TR" altLang="en-US" sz="1800" dirty="0" smtClean="0">
                <a:solidFill>
                  <a:schemeClr val="accent1"/>
                </a:solidFill>
              </a:rPr>
              <a:t>: </a:t>
            </a:r>
            <a:r>
              <a:rPr lang="en-NZ" altLang="en-US" sz="1800" dirty="0" smtClean="0"/>
              <a:t>face recognition, image analysis</a:t>
            </a:r>
          </a:p>
          <a:p>
            <a:pPr>
              <a:lnSpc>
                <a:spcPct val="90000"/>
              </a:lnSpc>
            </a:pPr>
            <a:r>
              <a:rPr lang="en-US" sz="1800" dirty="0" smtClean="0">
                <a:solidFill>
                  <a:schemeClr val="accent1"/>
                </a:solidFill>
              </a:rPr>
              <a:t>Handwriting recognition</a:t>
            </a:r>
            <a:r>
              <a:rPr lang="tr-TR" altLang="en-US" sz="1800" dirty="0" smtClean="0">
                <a:solidFill>
                  <a:schemeClr val="accent1"/>
                </a:solidFill>
              </a:rPr>
              <a:t>: </a:t>
            </a:r>
            <a:r>
              <a:rPr lang="en-NZ" altLang="en-US" sz="1800" dirty="0" smtClean="0"/>
              <a:t>automatic routing of post letters</a:t>
            </a:r>
          </a:p>
          <a:p>
            <a:pPr>
              <a:lnSpc>
                <a:spcPct val="90000"/>
              </a:lnSpc>
            </a:pPr>
            <a:r>
              <a:rPr lang="en-NZ" altLang="en-US" sz="1800" dirty="0" smtClean="0">
                <a:solidFill>
                  <a:schemeClr val="accent1"/>
                </a:solidFill>
              </a:rPr>
              <a:t>Social engineering:</a:t>
            </a:r>
            <a:r>
              <a:rPr lang="en-NZ" altLang="en-US" sz="1800" dirty="0" smtClean="0"/>
              <a:t> </a:t>
            </a:r>
            <a:r>
              <a:rPr lang="en-US" altLang="en-US" sz="1800" dirty="0" smtClean="0"/>
              <a:t>Social networks analysis </a:t>
            </a:r>
          </a:p>
          <a:p>
            <a:pPr>
              <a:lnSpc>
                <a:spcPct val="90000"/>
              </a:lnSpc>
            </a:pPr>
            <a:r>
              <a:rPr lang="en-NZ" altLang="en-US" sz="1800" dirty="0" smtClean="0">
                <a:solidFill>
                  <a:schemeClr val="accent1"/>
                </a:solidFill>
              </a:rPr>
              <a:t>recommendation engines</a:t>
            </a:r>
            <a:endParaRPr lang="en-US" altLang="en-US" sz="1800" dirty="0"/>
          </a:p>
          <a:p>
            <a:pPr>
              <a:lnSpc>
                <a:spcPct val="90000"/>
              </a:lnSpc>
            </a:pPr>
            <a:endParaRPr lang="en-US" altLang="en-US" sz="1800" dirty="0" smtClean="0"/>
          </a:p>
          <a:p>
            <a:pPr>
              <a:lnSpc>
                <a:spcPct val="90000"/>
              </a:lnSpc>
            </a:pPr>
            <a:endParaRPr lang="en-NZ" altLang="en-US" sz="1800" dirty="0" smtClean="0"/>
          </a:p>
          <a:p>
            <a:pPr>
              <a:lnSpc>
                <a:spcPct val="90000"/>
              </a:lnSpc>
            </a:pPr>
            <a:endParaRPr lang="en-NZ" altLang="en-US" sz="1800" dirty="0" smtClean="0"/>
          </a:p>
          <a:p>
            <a:pPr>
              <a:lnSpc>
                <a:spcPct val="90000"/>
              </a:lnSpc>
            </a:pPr>
            <a:endParaRPr lang="tr-TR" altLang="en-US" sz="1800" dirty="0" smtClean="0"/>
          </a:p>
          <a:p>
            <a:pPr marL="0" indent="0">
              <a:lnSpc>
                <a:spcPct val="90000"/>
              </a:lnSpc>
              <a:buFont typeface="Arial" pitchFamily="34" charset="0"/>
              <a:buNone/>
            </a:pPr>
            <a:endParaRPr lang="tr-TR" altLang="en-US" sz="1800" dirty="0" smtClean="0"/>
          </a:p>
        </p:txBody>
      </p:sp>
      <p:pic>
        <p:nvPicPr>
          <p:cNvPr id="5" name="Picture 2" descr="https://g.twimg.com/blog/blog/image/figure_localglobal_anomali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642" y="225162"/>
            <a:ext cx="4419600" cy="15658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ffp4g1ylyit3jdyti1hqcvtb-wpengine.netdna-ssl.com/ux/files/2014/04/recommendationExample-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35" r="40024" b="3687"/>
          <a:stretch/>
        </p:blipFill>
        <p:spPr bwMode="auto">
          <a:xfrm>
            <a:off x="5165697" y="2057400"/>
            <a:ext cx="1744745" cy="15791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http://image.slidesharecdn.com/reclistv152fullversion-final-120730222239-phpapp01/95/recommender-systems-31-728.jpg?cb=1343687094"/>
          <p:cNvPicPr>
            <a:picLocks noChangeAspect="1" noChangeArrowheads="1"/>
          </p:cNvPicPr>
          <p:nvPr/>
        </p:nvPicPr>
        <p:blipFill rotWithShape="1">
          <a:blip r:embed="rId4">
            <a:extLst>
              <a:ext uri="{28A0092B-C50C-407E-A947-70E740481C1C}">
                <a14:useLocalDpi xmlns:a14="http://schemas.microsoft.com/office/drawing/2010/main" val="0"/>
              </a:ext>
            </a:extLst>
          </a:blip>
          <a:srcRect l="6784" t="17338" r="10732" b="9820"/>
          <a:stretch/>
        </p:blipFill>
        <p:spPr bwMode="auto">
          <a:xfrm>
            <a:off x="7071473" y="1980019"/>
            <a:ext cx="2054384" cy="17724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8885" y="4343400"/>
            <a:ext cx="2156315" cy="2128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26532" r="52661" b="69884"/>
          <a:stretch/>
        </p:blipFill>
        <p:spPr bwMode="auto">
          <a:xfrm>
            <a:off x="7271046" y="4724400"/>
            <a:ext cx="1854811" cy="1594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28642" y="663575"/>
            <a:ext cx="4572000" cy="1015663"/>
          </a:xfrm>
          <a:prstGeom prst="rect">
            <a:avLst/>
          </a:prstGeom>
        </p:spPr>
        <p:txBody>
          <a:bodyPr>
            <a:spAutoFit/>
          </a:bodyPr>
          <a:lstStyle/>
          <a:p>
            <a:r>
              <a:rPr lang="en-US" sz="2000" dirty="0"/>
              <a:t>AI is already quite pervasive. Most people use or interact with AI every day, but seldom </a:t>
            </a:r>
            <a:r>
              <a:rPr lang="en-US" sz="2000" dirty="0" err="1"/>
              <a:t>recognise</a:t>
            </a:r>
            <a:r>
              <a:rPr lang="en-US" sz="2000" dirty="0"/>
              <a:t> it. </a:t>
            </a:r>
          </a:p>
        </p:txBody>
      </p:sp>
    </p:spTree>
    <p:extLst>
      <p:ext uri="{BB962C8B-B14F-4D97-AF65-F5344CB8AC3E}">
        <p14:creationId xmlns:p14="http://schemas.microsoft.com/office/powerpoint/2010/main" val="16064290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80963"/>
            <a:ext cx="9067800" cy="900112"/>
          </a:xfrm>
        </p:spPr>
        <p:txBody>
          <a:bodyPr>
            <a:noAutofit/>
          </a:bodyPr>
          <a:lstStyle/>
          <a:p>
            <a:r>
              <a:rPr lang="en-US" sz="2000" dirty="0" smtClean="0"/>
              <a:t>My personal favorite machine learning application: Brain </a:t>
            </a:r>
            <a:r>
              <a:rPr lang="en-US" sz="2000" dirty="0"/>
              <a:t>computer </a:t>
            </a:r>
            <a:r>
              <a:rPr lang="en-US" sz="2000" dirty="0" smtClean="0"/>
              <a:t>interfaces</a:t>
            </a:r>
            <a:endParaRPr lang="en-AU" sz="2000" dirty="0"/>
          </a:p>
        </p:txBody>
      </p:sp>
      <p:pic>
        <p:nvPicPr>
          <p:cNvPr id="5" name="Picture 2"/>
          <p:cNvPicPr>
            <a:picLocks noChangeAspect="1" noChangeArrowheads="1"/>
          </p:cNvPicPr>
          <p:nvPr/>
        </p:nvPicPr>
        <p:blipFill>
          <a:blip r:embed="rId3" cstate="print"/>
          <a:srcRect/>
          <a:stretch>
            <a:fillRect/>
          </a:stretch>
        </p:blipFill>
        <p:spPr bwMode="auto">
          <a:xfrm>
            <a:off x="228600" y="1219200"/>
            <a:ext cx="5052923" cy="5410200"/>
          </a:xfrm>
          <a:prstGeom prst="rect">
            <a:avLst/>
          </a:prstGeom>
          <a:noFill/>
          <a:ln w="9525">
            <a:noFill/>
            <a:miter lim="800000"/>
            <a:headEnd/>
            <a:tailEnd/>
          </a:ln>
        </p:spPr>
      </p:pic>
      <p:pic>
        <p:nvPicPr>
          <p:cNvPr id="4" name="Picture 2"/>
          <p:cNvPicPr>
            <a:picLocks noChangeAspect="1" noChangeArrowheads="1"/>
          </p:cNvPicPr>
          <p:nvPr/>
        </p:nvPicPr>
        <p:blipFill>
          <a:blip r:embed="rId4" cstate="print"/>
          <a:srcRect/>
          <a:stretch>
            <a:fillRect/>
          </a:stretch>
        </p:blipFill>
        <p:spPr bwMode="auto">
          <a:xfrm>
            <a:off x="5638800" y="3692495"/>
            <a:ext cx="2667000" cy="3165505"/>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5638800" y="1063382"/>
            <a:ext cx="3195983" cy="2470039"/>
          </a:xfrm>
          <a:prstGeom prst="rect">
            <a:avLst/>
          </a:prstGeom>
          <a:noFill/>
          <a:ln w="9525">
            <a:noFill/>
            <a:miter lim="800000"/>
            <a:headEnd/>
            <a:tailEnd/>
          </a:ln>
        </p:spPr>
      </p:pic>
    </p:spTree>
    <p:extLst>
      <p:ext uri="{BB962C8B-B14F-4D97-AF65-F5344CB8AC3E}">
        <p14:creationId xmlns:p14="http://schemas.microsoft.com/office/powerpoint/2010/main" val="326098943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BCI Model Building</a:t>
            </a:r>
          </a:p>
        </p:txBody>
      </p:sp>
      <p:pic>
        <p:nvPicPr>
          <p:cNvPr id="3" name="Picture 2"/>
          <p:cNvPicPr>
            <a:picLocks noChangeAspect="1" noChangeArrowheads="1"/>
          </p:cNvPicPr>
          <p:nvPr/>
        </p:nvPicPr>
        <p:blipFill>
          <a:blip r:embed="rId3" cstate="print"/>
          <a:srcRect l="955" r="5143"/>
          <a:stretch>
            <a:fillRect/>
          </a:stretch>
        </p:blipFill>
        <p:spPr bwMode="auto">
          <a:xfrm>
            <a:off x="847725" y="1263650"/>
            <a:ext cx="8115300" cy="4178300"/>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5642385" y="5414963"/>
            <a:ext cx="1763303" cy="1319212"/>
          </a:xfrm>
          <a:prstGeom prst="rect">
            <a:avLst/>
          </a:prstGeom>
          <a:noFill/>
          <a:ln w="9525">
            <a:noFill/>
            <a:miter lim="800000"/>
            <a:headEnd/>
            <a:tailEnd/>
          </a:ln>
        </p:spPr>
      </p:pic>
      <p:pic>
        <p:nvPicPr>
          <p:cNvPr id="13317" name="Picture 5"/>
          <p:cNvPicPr>
            <a:picLocks noChangeAspect="1" noChangeArrowheads="1"/>
          </p:cNvPicPr>
          <p:nvPr/>
        </p:nvPicPr>
        <p:blipFill>
          <a:blip r:embed="rId5" cstate="print"/>
          <a:srcRect/>
          <a:stretch>
            <a:fillRect/>
          </a:stretch>
        </p:blipFill>
        <p:spPr bwMode="auto">
          <a:xfrm>
            <a:off x="1070102" y="5067300"/>
            <a:ext cx="1654048" cy="1409700"/>
          </a:xfrm>
          <a:prstGeom prst="rect">
            <a:avLst/>
          </a:prstGeom>
          <a:noFill/>
          <a:ln w="9525">
            <a:noFill/>
            <a:miter lim="800000"/>
            <a:headEnd/>
            <a:tailEnd/>
          </a:ln>
        </p:spPr>
      </p:pic>
      <p:sp>
        <p:nvSpPr>
          <p:cNvPr id="6" name="TextBox 5"/>
          <p:cNvSpPr txBox="1"/>
          <p:nvPr/>
        </p:nvSpPr>
        <p:spPr>
          <a:xfrm>
            <a:off x="7572375" y="6380414"/>
            <a:ext cx="1571625" cy="466726"/>
          </a:xfrm>
          <a:prstGeom prst="rect">
            <a:avLst/>
          </a:prstGeom>
          <a:noFill/>
        </p:spPr>
        <p:txBody>
          <a:bodyPr wrap="square" rtlCol="0">
            <a:spAutoFit/>
          </a:bodyPr>
          <a:lstStyle/>
          <a:p>
            <a:r>
              <a:rPr lang="en-AU" sz="800" dirty="0" smtClean="0"/>
              <a:t>Introduction To Modern Brain-Computer Interface Design - Christian </a:t>
            </a:r>
            <a:r>
              <a:rPr lang="en-AU" sz="800" dirty="0" err="1" smtClean="0"/>
              <a:t>Kothe</a:t>
            </a:r>
            <a:r>
              <a:rPr lang="en-AU" sz="800" dirty="0" smtClean="0"/>
              <a:t>, 2014</a:t>
            </a:r>
            <a:endParaRPr lang="en-AU" sz="800" dirty="0"/>
          </a:p>
        </p:txBody>
      </p:sp>
    </p:spTree>
    <p:extLst>
      <p:ext uri="{BB962C8B-B14F-4D97-AF65-F5344CB8AC3E}">
        <p14:creationId xmlns:p14="http://schemas.microsoft.com/office/powerpoint/2010/main" val="40674652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3600" dirty="0"/>
              <a:t>First</a:t>
            </a:r>
            <a:r>
              <a:rPr lang="en-US" sz="3600" dirty="0"/>
              <a:t> functional </a:t>
            </a:r>
            <a:r>
              <a:rPr lang="en-US" sz="3600" dirty="0" err="1"/>
              <a:t>Intracortical</a:t>
            </a:r>
            <a:r>
              <a:rPr lang="en-US" sz="3600" dirty="0"/>
              <a:t> BCI </a:t>
            </a:r>
            <a:r>
              <a:rPr lang="en-US" sz="3600" dirty="0" smtClean="0"/>
              <a:t>– Made possible by heavy </a:t>
            </a:r>
            <a:r>
              <a:rPr lang="en-US" sz="3600" dirty="0"/>
              <a:t>use of machine learning</a:t>
            </a:r>
          </a:p>
        </p:txBody>
      </p:sp>
      <p:pic>
        <p:nvPicPr>
          <p:cNvPr id="4" name="brain gat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 y="1828800"/>
            <a:ext cx="8134350" cy="4572000"/>
          </a:xfrm>
          <a:prstGeom prst="rect">
            <a:avLst/>
          </a:prstGeom>
        </p:spPr>
      </p:pic>
    </p:spTree>
    <p:extLst>
      <p:ext uri="{BB962C8B-B14F-4D97-AF65-F5344CB8AC3E}">
        <p14:creationId xmlns:p14="http://schemas.microsoft.com/office/powerpoint/2010/main" val="41807449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what’s going on</a:t>
            </a:r>
            <a:r>
              <a:rPr lang="en-US" dirty="0" smtClean="0"/>
              <a:t>?</a:t>
            </a:r>
            <a:endParaRPr lang="en-US" dirty="0"/>
          </a:p>
        </p:txBody>
      </p:sp>
      <p:sp>
        <p:nvSpPr>
          <p:cNvPr id="3" name="Content Placeholder 2"/>
          <p:cNvSpPr>
            <a:spLocks noGrp="1"/>
          </p:cNvSpPr>
          <p:nvPr>
            <p:ph idx="1"/>
          </p:nvPr>
        </p:nvSpPr>
        <p:spPr>
          <a:xfrm>
            <a:off x="457200" y="1600200"/>
            <a:ext cx="8534400" cy="4525963"/>
          </a:xfrm>
        </p:spPr>
        <p:txBody>
          <a:bodyPr>
            <a:normAutofit fontScale="92500"/>
          </a:bodyPr>
          <a:lstStyle/>
          <a:p>
            <a:r>
              <a:rPr lang="en-US" dirty="0" smtClean="0"/>
              <a:t>Is this something truly significant or is it just a fad?</a:t>
            </a:r>
          </a:p>
          <a:p>
            <a:r>
              <a:rPr lang="en-US" dirty="0" smtClean="0"/>
              <a:t>As </a:t>
            </a:r>
            <a:r>
              <a:rPr lang="en-US" dirty="0"/>
              <a:t>future IT professionals, it is important </a:t>
            </a:r>
            <a:r>
              <a:rPr lang="en-US" dirty="0" smtClean="0"/>
              <a:t>that you are able </a:t>
            </a:r>
            <a:r>
              <a:rPr lang="en-US" dirty="0"/>
              <a:t>to </a:t>
            </a:r>
            <a:r>
              <a:rPr lang="en-US" dirty="0" smtClean="0"/>
              <a:t>make informed decisions and learn to recognize </a:t>
            </a:r>
            <a:r>
              <a:rPr lang="en-US" dirty="0"/>
              <a:t>the signal </a:t>
            </a:r>
            <a:r>
              <a:rPr lang="en-US" dirty="0" smtClean="0"/>
              <a:t>within the </a:t>
            </a:r>
            <a:r>
              <a:rPr lang="en-US" dirty="0"/>
              <a:t>noise</a:t>
            </a:r>
          </a:p>
          <a:p>
            <a:pPr lvl="1"/>
            <a:r>
              <a:rPr lang="en-US" dirty="0"/>
              <a:t>That is, to tell apart world-changing developments from what are merely over-hyped press releases. </a:t>
            </a:r>
          </a:p>
          <a:p>
            <a:r>
              <a:rPr lang="en-US" dirty="0"/>
              <a:t>What has machine learning really achieved so far? How significant is it? Where are we headed? Should you believe the hype?</a:t>
            </a:r>
          </a:p>
          <a:p>
            <a:endParaRPr lang="en-US" dirty="0"/>
          </a:p>
        </p:txBody>
      </p:sp>
    </p:spTree>
    <p:extLst>
      <p:ext uri="{BB962C8B-B14F-4D97-AF65-F5344CB8AC3E}">
        <p14:creationId xmlns:p14="http://schemas.microsoft.com/office/powerpoint/2010/main" val="9080935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ltLang="en-US" dirty="0" smtClean="0"/>
              <a:t>Paper Overview</a:t>
            </a:r>
          </a:p>
        </p:txBody>
      </p:sp>
      <p:sp>
        <p:nvSpPr>
          <p:cNvPr id="6147" name="Content Placeholder 2"/>
          <p:cNvSpPr>
            <a:spLocks noGrp="1"/>
          </p:cNvSpPr>
          <p:nvPr>
            <p:ph idx="1"/>
          </p:nvPr>
        </p:nvSpPr>
        <p:spPr>
          <a:xfrm>
            <a:off x="228600" y="1295400"/>
            <a:ext cx="4732338" cy="5334000"/>
          </a:xfrm>
        </p:spPr>
        <p:txBody>
          <a:bodyPr>
            <a:normAutofit fontScale="70000" lnSpcReduction="20000"/>
          </a:bodyPr>
          <a:lstStyle/>
          <a:p>
            <a:pPr eaLnBrk="1" hangingPunct="1"/>
            <a:endParaRPr lang="en-US" altLang="en-US" dirty="0" smtClean="0"/>
          </a:p>
          <a:p>
            <a:pPr eaLnBrk="1" hangingPunct="1"/>
            <a:r>
              <a:rPr lang="en-US" altLang="en-US" dirty="0" smtClean="0"/>
              <a:t>This paper will not go in depth about the mathematical underpinnings of learning methods</a:t>
            </a:r>
          </a:p>
          <a:p>
            <a:pPr eaLnBrk="1" hangingPunct="1"/>
            <a:endParaRPr lang="en-US" altLang="en-US" dirty="0" smtClean="0"/>
          </a:p>
          <a:p>
            <a:r>
              <a:rPr lang="en-US" altLang="en-US" dirty="0"/>
              <a:t>However, it will provide you with the intuition and the know-how necessary to know which </a:t>
            </a:r>
            <a:r>
              <a:rPr lang="en-US" altLang="en-US" dirty="0" smtClean="0"/>
              <a:t>existing tools </a:t>
            </a:r>
            <a:r>
              <a:rPr lang="en-US" altLang="en-US" dirty="0"/>
              <a:t>to use for solving specific </a:t>
            </a:r>
            <a:r>
              <a:rPr lang="en-US" altLang="en-US" dirty="0" smtClean="0"/>
              <a:t>problems</a:t>
            </a:r>
          </a:p>
          <a:p>
            <a:pPr lvl="1"/>
            <a:r>
              <a:rPr lang="en-NZ" altLang="en-US" dirty="0" smtClean="0"/>
              <a:t>Role of visualizations</a:t>
            </a:r>
            <a:endParaRPr lang="en-US" altLang="en-US" dirty="0" smtClean="0"/>
          </a:p>
          <a:p>
            <a:endParaRPr lang="en-US" altLang="en-US" dirty="0" smtClean="0"/>
          </a:p>
          <a:p>
            <a:r>
              <a:rPr lang="en-NZ" altLang="en-US" dirty="0" smtClean="0">
                <a:solidFill>
                  <a:srgbClr val="FF0000"/>
                </a:solidFill>
              </a:rPr>
              <a:t>Warning</a:t>
            </a:r>
            <a:r>
              <a:rPr lang="en-NZ" altLang="en-US" dirty="0" smtClean="0"/>
              <a:t>: </a:t>
            </a:r>
            <a:r>
              <a:rPr lang="en-NZ" dirty="0"/>
              <a:t>This </a:t>
            </a:r>
            <a:r>
              <a:rPr lang="en-NZ" dirty="0" smtClean="0"/>
              <a:t>might be the </a:t>
            </a:r>
            <a:r>
              <a:rPr lang="en-NZ" dirty="0"/>
              <a:t>most abstract-heavy </a:t>
            </a:r>
            <a:r>
              <a:rPr lang="en-NZ" dirty="0" smtClean="0"/>
              <a:t>and cognitively demanding paper </a:t>
            </a:r>
            <a:r>
              <a:rPr lang="en-NZ" dirty="0"/>
              <a:t>in the entire BIT degree</a:t>
            </a:r>
            <a:endParaRPr lang="en-US" dirty="0"/>
          </a:p>
          <a:p>
            <a:endParaRPr lang="en-US" altLang="en-US" dirty="0" smtClean="0"/>
          </a:p>
        </p:txBody>
      </p:sp>
      <p:pic>
        <p:nvPicPr>
          <p:cNvPr id="2050" name="Picture 2" descr="D:\Dropbox\Work\Teaching\IN726 - DSMI\Lectures\1Course Intro\vids\how-a-key-work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383971"/>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4843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4038600" cy="1554162"/>
          </a:xfrm>
        </p:spPr>
        <p:txBody>
          <a:bodyPr>
            <a:normAutofit fontScale="90000"/>
          </a:bodyPr>
          <a:lstStyle/>
          <a:p>
            <a:r>
              <a:rPr lang="en-NZ" dirty="0" err="1" smtClean="0"/>
              <a:t>Roug</a:t>
            </a:r>
            <a:r>
              <a:rPr lang="en-NZ" dirty="0" smtClean="0"/>
              <a:t> Course Content and Calendar</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74638"/>
            <a:ext cx="3162300" cy="6410325"/>
          </a:xfrm>
          <a:prstGeom prst="rect">
            <a:avLst/>
          </a:prstGeom>
          <a:noFill/>
          <a:ln>
            <a:noFill/>
          </a:ln>
        </p:spPr>
      </p:pic>
    </p:spTree>
    <p:extLst>
      <p:ext uri="{BB962C8B-B14F-4D97-AF65-F5344CB8AC3E}">
        <p14:creationId xmlns:p14="http://schemas.microsoft.com/office/powerpoint/2010/main" val="16629887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Classroom location and times</a:t>
            </a:r>
            <a:endParaRPr lang="en-US" dirty="0"/>
          </a:p>
        </p:txBody>
      </p:sp>
      <p:sp>
        <p:nvSpPr>
          <p:cNvPr id="3" name="Content Placeholder 2"/>
          <p:cNvSpPr>
            <a:spLocks noGrp="1"/>
          </p:cNvSpPr>
          <p:nvPr>
            <p:ph idx="1"/>
          </p:nvPr>
        </p:nvSpPr>
        <p:spPr/>
        <p:txBody>
          <a:bodyPr/>
          <a:lstStyle/>
          <a:p>
            <a:r>
              <a:rPr lang="en-US" dirty="0"/>
              <a:t>BITY3 Stream </a:t>
            </a:r>
            <a:r>
              <a:rPr lang="en-US" dirty="0" smtClean="0"/>
              <a:t>A IN726 – Data Science and Machine Intelligence</a:t>
            </a:r>
          </a:p>
          <a:p>
            <a:pPr lvl="1"/>
            <a:r>
              <a:rPr lang="en-US" dirty="0" smtClean="0"/>
              <a:t>Monday: 15:00-17:00 in D312</a:t>
            </a:r>
          </a:p>
          <a:p>
            <a:pPr lvl="1"/>
            <a:r>
              <a:rPr lang="en-US" dirty="0" smtClean="0"/>
              <a:t>Wednesday: 13:00-15:00 in </a:t>
            </a:r>
            <a:r>
              <a:rPr lang="en-US" dirty="0"/>
              <a:t>D312</a:t>
            </a:r>
          </a:p>
          <a:p>
            <a:pPr lvl="1"/>
            <a:endParaRPr lang="en-US" dirty="0"/>
          </a:p>
          <a:p>
            <a:pPr lvl="1"/>
            <a:endParaRPr lang="en-US" dirty="0"/>
          </a:p>
        </p:txBody>
      </p:sp>
    </p:spTree>
    <p:extLst>
      <p:ext uri="{BB962C8B-B14F-4D97-AF65-F5344CB8AC3E}">
        <p14:creationId xmlns:p14="http://schemas.microsoft.com/office/powerpoint/2010/main" val="36757007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Microsoft Teams </a:t>
            </a:r>
            <a:r>
              <a:rPr lang="en-NZ" dirty="0" smtClean="0"/>
              <a:t>Channel</a:t>
            </a:r>
            <a:endParaRPr lang="en-US" dirty="0"/>
          </a:p>
        </p:txBody>
      </p:sp>
      <p:sp>
        <p:nvSpPr>
          <p:cNvPr id="3" name="Content Placeholder 2"/>
          <p:cNvSpPr>
            <a:spLocks noGrp="1"/>
          </p:cNvSpPr>
          <p:nvPr>
            <p:ph idx="1"/>
          </p:nvPr>
        </p:nvSpPr>
        <p:spPr/>
        <p:txBody>
          <a:bodyPr>
            <a:noAutofit/>
          </a:bodyPr>
          <a:lstStyle/>
          <a:p>
            <a:r>
              <a:rPr lang="en-NZ" sz="2000" dirty="0" smtClean="0"/>
              <a:t>Add yourselves to the course </a:t>
            </a:r>
            <a:r>
              <a:rPr lang="en-NZ" sz="2000" dirty="0" smtClean="0"/>
              <a:t>Microsoft Teams channel</a:t>
            </a:r>
          </a:p>
          <a:p>
            <a:pPr lvl="1"/>
            <a:r>
              <a:rPr lang="en-NZ" sz="1600" dirty="0">
                <a:hlinkClick r:id="rId2"/>
              </a:rPr>
              <a:t>IN726 - Machine Intelligence</a:t>
            </a:r>
            <a:endParaRPr lang="en-NZ" sz="1600" dirty="0" smtClean="0"/>
          </a:p>
          <a:p>
            <a:r>
              <a:rPr lang="en-NZ" sz="2000" dirty="0" smtClean="0"/>
              <a:t>Place </a:t>
            </a:r>
            <a:r>
              <a:rPr lang="en-NZ" sz="2000" dirty="0" smtClean="0"/>
              <a:t>for questions and announcements related to the course</a:t>
            </a:r>
          </a:p>
          <a:p>
            <a:r>
              <a:rPr lang="en-US" sz="2000" dirty="0"/>
              <a:t>Make sure you check this channel regularly since </a:t>
            </a:r>
            <a:r>
              <a:rPr lang="en-US" sz="2000" b="1" dirty="0"/>
              <a:t>it will be an official form of communication for the paper</a:t>
            </a:r>
          </a:p>
          <a:p>
            <a:r>
              <a:rPr lang="en-NZ" sz="2000" dirty="0" smtClean="0"/>
              <a:t>If </a:t>
            </a:r>
            <a:r>
              <a:rPr lang="en-NZ" sz="2000" dirty="0"/>
              <a:t>you do not join the channel, you will miss important </a:t>
            </a:r>
            <a:r>
              <a:rPr lang="en-NZ" sz="2000" dirty="0" smtClean="0"/>
              <a:t>announcements </a:t>
            </a:r>
            <a:endParaRPr lang="en-US" sz="2000" dirty="0"/>
          </a:p>
          <a:p>
            <a:r>
              <a:rPr lang="en-NZ" sz="2000" dirty="0" smtClean="0"/>
              <a:t>Please use common sense when asking questions</a:t>
            </a:r>
          </a:p>
          <a:p>
            <a:pPr lvl="1"/>
            <a:r>
              <a:rPr lang="en-NZ" sz="2000" dirty="0" smtClean="0"/>
              <a:t>I cannot solve assignment tasks for you</a:t>
            </a:r>
          </a:p>
          <a:p>
            <a:pPr lvl="1"/>
            <a:r>
              <a:rPr lang="en-NZ" sz="2000" dirty="0" smtClean="0"/>
              <a:t>I should not repeat information contained in assignments handouts</a:t>
            </a:r>
          </a:p>
          <a:p>
            <a:pPr lvl="1"/>
            <a:endParaRPr lang="en-US" sz="2000" dirty="0"/>
          </a:p>
        </p:txBody>
      </p:sp>
    </p:spTree>
    <p:extLst>
      <p:ext uri="{BB962C8B-B14F-4D97-AF65-F5344CB8AC3E}">
        <p14:creationId xmlns:p14="http://schemas.microsoft.com/office/powerpoint/2010/main" val="4003941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Fetching Course content</a:t>
            </a:r>
            <a:endParaRPr lang="en-US" dirty="0"/>
          </a:p>
        </p:txBody>
      </p:sp>
      <p:sp>
        <p:nvSpPr>
          <p:cNvPr id="3" name="Content Placeholder 2"/>
          <p:cNvSpPr>
            <a:spLocks noGrp="1"/>
          </p:cNvSpPr>
          <p:nvPr>
            <p:ph idx="1"/>
          </p:nvPr>
        </p:nvSpPr>
        <p:spPr/>
        <p:txBody>
          <a:bodyPr>
            <a:normAutofit fontScale="85000" lnSpcReduction="20000"/>
          </a:bodyPr>
          <a:lstStyle/>
          <a:p>
            <a:r>
              <a:rPr lang="en-NZ" dirty="0" smtClean="0"/>
              <a:t>Course content will be made available on </a:t>
            </a:r>
            <a:r>
              <a:rPr lang="en-NZ" dirty="0"/>
              <a:t>I: drive or private </a:t>
            </a:r>
            <a:r>
              <a:rPr lang="en-NZ" dirty="0" err="1"/>
              <a:t>GitHub</a:t>
            </a:r>
            <a:r>
              <a:rPr lang="en-NZ" dirty="0"/>
              <a:t> </a:t>
            </a:r>
            <a:endParaRPr lang="en-NZ" dirty="0" smtClean="0"/>
          </a:p>
          <a:p>
            <a:pPr lvl="1"/>
            <a:r>
              <a:rPr lang="en-NZ" dirty="0"/>
              <a:t>I:\COURSES\ITP\BITY3\IN726-dsmi</a:t>
            </a:r>
          </a:p>
          <a:p>
            <a:endParaRPr lang="en-NZ" dirty="0" smtClean="0"/>
          </a:p>
          <a:p>
            <a:r>
              <a:rPr lang="en-NZ" dirty="0"/>
              <a:t>If you want to use the GitHub repository for fetching course content, send me your GitHub username via personal message in </a:t>
            </a:r>
            <a:r>
              <a:rPr lang="en-NZ" dirty="0" smtClean="0"/>
              <a:t>Microsoft Teams</a:t>
            </a:r>
            <a:endParaRPr lang="en-NZ" dirty="0"/>
          </a:p>
          <a:p>
            <a:endParaRPr lang="en-NZ" dirty="0" smtClean="0"/>
          </a:p>
          <a:p>
            <a:r>
              <a:rPr lang="en-NZ" dirty="0" smtClean="0"/>
              <a:t>Complete </a:t>
            </a:r>
            <a:r>
              <a:rPr lang="en-NZ" dirty="0"/>
              <a:t>course directive on </a:t>
            </a:r>
            <a:endParaRPr lang="en-NZ" dirty="0" smtClean="0"/>
          </a:p>
          <a:p>
            <a:pPr lvl="1"/>
            <a:r>
              <a:rPr lang="en-NZ" dirty="0" smtClean="0"/>
              <a:t>I</a:t>
            </a:r>
            <a:r>
              <a:rPr lang="en-NZ" dirty="0"/>
              <a:t>: drive </a:t>
            </a:r>
            <a:endParaRPr lang="en-NZ" dirty="0" smtClean="0"/>
          </a:p>
          <a:p>
            <a:pPr lvl="1"/>
            <a:r>
              <a:rPr lang="en-NZ" dirty="0" smtClean="0"/>
              <a:t>Private </a:t>
            </a:r>
            <a:r>
              <a:rPr lang="en-NZ" dirty="0" err="1"/>
              <a:t>GitHub</a:t>
            </a:r>
            <a:r>
              <a:rPr lang="en-NZ" dirty="0"/>
              <a:t> repo: </a:t>
            </a:r>
            <a:r>
              <a:rPr lang="en-NZ" sz="2400" dirty="0">
                <a:hlinkClick r:id="rId2"/>
              </a:rPr>
              <a:t>https://</a:t>
            </a:r>
            <a:r>
              <a:rPr lang="en-NZ" sz="2400" dirty="0" smtClean="0">
                <a:hlinkClick r:id="rId2"/>
              </a:rPr>
              <a:t>github.com/OPClasses2/IN726-dsmi</a:t>
            </a:r>
            <a:endParaRPr lang="en-NZ" sz="2400" dirty="0" smtClean="0"/>
          </a:p>
          <a:p>
            <a:pPr lvl="1"/>
            <a:endParaRPr lang="en-NZ" dirty="0"/>
          </a:p>
          <a:p>
            <a:endParaRPr lang="en-NZ" dirty="0" smtClean="0"/>
          </a:p>
          <a:p>
            <a:endParaRPr lang="en-US" dirty="0"/>
          </a:p>
        </p:txBody>
      </p:sp>
    </p:spTree>
    <p:extLst>
      <p:ext uri="{BB962C8B-B14F-4D97-AF65-F5344CB8AC3E}">
        <p14:creationId xmlns:p14="http://schemas.microsoft.com/office/powerpoint/2010/main" val="30597408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Grading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48307195"/>
              </p:ext>
            </p:extLst>
          </p:nvPr>
        </p:nvGraphicFramePr>
        <p:xfrm>
          <a:off x="1828800" y="2667000"/>
          <a:ext cx="4724400" cy="1870710"/>
        </p:xfrm>
        <a:graphic>
          <a:graphicData uri="http://schemas.openxmlformats.org/drawingml/2006/table">
            <a:tbl>
              <a:tblPr firstRow="1" firstCol="1" lastRow="1" lastCol="1" bandRow="1" bandCol="1">
                <a:tableStyleId>{5C22544A-7EE6-4342-B048-85BDC9FD1C3A}</a:tableStyleId>
              </a:tblPr>
              <a:tblGrid>
                <a:gridCol w="2712156">
                  <a:extLst>
                    <a:ext uri="{9D8B030D-6E8A-4147-A177-3AD203B41FA5}">
                      <a16:colId xmlns:a16="http://schemas.microsoft.com/office/drawing/2014/main" val="20000"/>
                    </a:ext>
                  </a:extLst>
                </a:gridCol>
                <a:gridCol w="2012244">
                  <a:extLst>
                    <a:ext uri="{9D8B030D-6E8A-4147-A177-3AD203B41FA5}">
                      <a16:colId xmlns:a16="http://schemas.microsoft.com/office/drawing/2014/main" val="20001"/>
                    </a:ext>
                  </a:extLst>
                </a:gridCol>
              </a:tblGrid>
              <a:tr h="0">
                <a:tc>
                  <a:txBody>
                    <a:bodyPr/>
                    <a:lstStyle/>
                    <a:p>
                      <a:pPr marL="540385">
                        <a:lnSpc>
                          <a:spcPct val="110000"/>
                        </a:lnSpc>
                        <a:spcAft>
                          <a:spcPts val="0"/>
                        </a:spcAft>
                        <a:tabLst>
                          <a:tab pos="540385" algn="l"/>
                        </a:tabLst>
                      </a:pPr>
                      <a:r>
                        <a:rPr lang="en-AU" b="1" dirty="0">
                          <a:solidFill>
                            <a:schemeClr val="tx1"/>
                          </a:solidFill>
                        </a:rPr>
                        <a:t>Assessment Activity</a:t>
                      </a:r>
                      <a:endParaRPr lang="en-US" b="1"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b="1" dirty="0">
                          <a:solidFill>
                            <a:schemeClr val="tx1"/>
                          </a:solidFill>
                        </a:rPr>
                        <a:t>Weighting</a:t>
                      </a:r>
                      <a:endParaRPr lang="en-US" b="1"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marL="540385">
                        <a:lnSpc>
                          <a:spcPct val="110000"/>
                        </a:lnSpc>
                        <a:spcAft>
                          <a:spcPts val="0"/>
                        </a:spcAft>
                        <a:tabLst>
                          <a:tab pos="540385" algn="l"/>
                        </a:tabLst>
                      </a:pPr>
                      <a:r>
                        <a:rPr lang="en-AU" b="0" dirty="0">
                          <a:solidFill>
                            <a:schemeClr val="tx1"/>
                          </a:solidFill>
                        </a:rPr>
                        <a:t>Assignment 1</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b="0" dirty="0">
                          <a:solidFill>
                            <a:schemeClr val="tx1"/>
                          </a:solidFill>
                        </a:rPr>
                        <a:t>25%</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540385">
                        <a:lnSpc>
                          <a:spcPct val="110000"/>
                        </a:lnSpc>
                        <a:spcAft>
                          <a:spcPts val="0"/>
                        </a:spcAft>
                        <a:tabLst>
                          <a:tab pos="540385" algn="l"/>
                        </a:tabLst>
                      </a:pPr>
                      <a:r>
                        <a:rPr lang="en-AU" b="0" dirty="0" smtClean="0">
                          <a:solidFill>
                            <a:schemeClr val="tx1"/>
                          </a:solidFill>
                        </a:rPr>
                        <a:t>Exam 1</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b="0" dirty="0">
                          <a:solidFill>
                            <a:schemeClr val="tx1"/>
                          </a:solidFill>
                        </a:rPr>
                        <a:t>25%</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540385">
                        <a:lnSpc>
                          <a:spcPct val="110000"/>
                        </a:lnSpc>
                        <a:spcAft>
                          <a:spcPts val="0"/>
                        </a:spcAft>
                        <a:tabLst>
                          <a:tab pos="540385" algn="l"/>
                        </a:tabLst>
                      </a:pPr>
                      <a:r>
                        <a:rPr lang="en-AU" b="0" dirty="0">
                          <a:solidFill>
                            <a:schemeClr val="tx1"/>
                          </a:solidFill>
                        </a:rPr>
                        <a:t>Assignment 2</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b="0" dirty="0">
                          <a:solidFill>
                            <a:schemeClr val="tx1"/>
                          </a:solidFill>
                        </a:rPr>
                        <a:t>25%</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540385">
                        <a:lnSpc>
                          <a:spcPct val="110000"/>
                        </a:lnSpc>
                        <a:spcAft>
                          <a:spcPts val="0"/>
                        </a:spcAft>
                        <a:tabLst>
                          <a:tab pos="540385" algn="l"/>
                        </a:tabLst>
                      </a:pPr>
                      <a:r>
                        <a:rPr lang="en-AU" b="0" dirty="0" smtClean="0">
                          <a:solidFill>
                            <a:schemeClr val="tx1"/>
                          </a:solidFill>
                        </a:rPr>
                        <a:t>Exam</a:t>
                      </a:r>
                      <a:r>
                        <a:rPr lang="en-AU" b="0" baseline="0" dirty="0" smtClean="0">
                          <a:solidFill>
                            <a:schemeClr val="tx1"/>
                          </a:solidFill>
                        </a:rPr>
                        <a:t> </a:t>
                      </a:r>
                      <a:r>
                        <a:rPr lang="en-AU" b="0" dirty="0" smtClean="0">
                          <a:solidFill>
                            <a:schemeClr val="tx1"/>
                          </a:solidFill>
                        </a:rPr>
                        <a:t>2</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b="0" dirty="0">
                          <a:solidFill>
                            <a:schemeClr val="tx1"/>
                          </a:solidFill>
                        </a:rPr>
                        <a:t>25%</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 name="TextBox 2"/>
          <p:cNvSpPr txBox="1"/>
          <p:nvPr/>
        </p:nvSpPr>
        <p:spPr>
          <a:xfrm>
            <a:off x="2362200" y="4800600"/>
            <a:ext cx="3810000" cy="369332"/>
          </a:xfrm>
          <a:prstGeom prst="rect">
            <a:avLst/>
          </a:prstGeom>
          <a:noFill/>
        </p:spPr>
        <p:txBody>
          <a:bodyPr wrap="square" rtlCol="0">
            <a:spAutoFit/>
          </a:bodyPr>
          <a:lstStyle/>
          <a:p>
            <a:r>
              <a:rPr lang="en-NZ" dirty="0" smtClean="0"/>
              <a:t>+ a few bonus points opportunities</a:t>
            </a:r>
            <a:endParaRPr lang="en-US" dirty="0"/>
          </a:p>
        </p:txBody>
      </p:sp>
    </p:spTree>
    <p:extLst>
      <p:ext uri="{BB962C8B-B14F-4D97-AF65-F5344CB8AC3E}">
        <p14:creationId xmlns:p14="http://schemas.microsoft.com/office/powerpoint/2010/main" val="15055120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Bonus </a:t>
            </a:r>
            <a:r>
              <a:rPr lang="en-NZ" dirty="0"/>
              <a:t>points </a:t>
            </a:r>
            <a:r>
              <a:rPr lang="en-NZ" dirty="0" smtClean="0"/>
              <a:t>opportunities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r>
                  <a:rPr lang="en-US" dirty="0" smtClean="0"/>
                  <a:t>Up to 5% on top of total course grade</a:t>
                </a:r>
              </a:p>
              <a:p>
                <a:r>
                  <a:rPr lang="en-US" dirty="0" smtClean="0"/>
                  <a:t>You can still get 100% on the paper without a single bonus point</a:t>
                </a:r>
              </a:p>
              <a:p>
                <a:r>
                  <a:rPr lang="en-US" dirty="0" smtClean="0"/>
                  <a:t>That is, if your average grade in the assignments and exams is 78 and your bonus points grade is 80, your final course grade will be bump up to </a:t>
                </a:r>
                <a14:m>
                  <m:oMath xmlns:m="http://schemas.openxmlformats.org/officeDocument/2006/math">
                    <m:r>
                      <a:rPr lang="en-US" b="0" i="1" smtClean="0">
                        <a:latin typeface="Cambria Math" panose="02040503050406030204" pitchFamily="18" charset="0"/>
                      </a:rPr>
                      <m:t>78+0.05</m:t>
                    </m:r>
                    <m:r>
                      <a:rPr lang="en-US" b="0" i="1" smtClean="0">
                        <a:latin typeface="Cambria Math" panose="02040503050406030204" pitchFamily="18" charset="0"/>
                        <a:ea typeface="Cambria Math" panose="02040503050406030204" pitchFamily="18" charset="0"/>
                      </a:rPr>
                      <m:t>×80=78+4=82</m:t>
                    </m:r>
                  </m:oMath>
                </a14:m>
                <a:endParaRPr lang="en-US" dirty="0" smtClean="0"/>
              </a:p>
              <a:p>
                <a:pPr lvl="1"/>
                <a:r>
                  <a:rPr lang="en-US" dirty="0" smtClean="0"/>
                  <a:t>i.e. from B+ to A-</a:t>
                </a:r>
              </a:p>
              <a:p>
                <a:r>
                  <a:rPr lang="en-US" dirty="0" smtClean="0"/>
                  <a:t>There will be 2 opportunities for bonus points scattered throughout the semester</a:t>
                </a:r>
              </a:p>
              <a:p>
                <a:pPr lvl="1">
                  <a:buFont typeface="Wingdings" panose="05000000000000000000" pitchFamily="2" charset="2"/>
                  <a:buChar char="ü"/>
                </a:pPr>
                <a:r>
                  <a:rPr lang="en-US" dirty="0" smtClean="0"/>
                  <a:t>Ethical issues debate 1</a:t>
                </a:r>
              </a:p>
              <a:p>
                <a:pPr lvl="1">
                  <a:buFont typeface="Wingdings" panose="05000000000000000000" pitchFamily="2" charset="2"/>
                  <a:buChar char="ü"/>
                </a:pPr>
                <a:r>
                  <a:rPr lang="en-US" dirty="0" smtClean="0"/>
                  <a:t>Ethical issues debate 2</a:t>
                </a:r>
              </a:p>
              <a:p>
                <a:r>
                  <a:rPr lang="en-US" dirty="0" smtClean="0"/>
                  <a:t>The grading scale for the 2 bonus points opportunities will be</a:t>
                </a:r>
              </a:p>
              <a:p>
                <a:pPr lvl="1">
                  <a:buFont typeface="Wingdings" panose="05000000000000000000" pitchFamily="2" charset="2"/>
                  <a:buChar char="ü"/>
                </a:pPr>
                <a:r>
                  <a:rPr lang="en-US" dirty="0" smtClean="0"/>
                  <a:t>0%,50%,80%,100%</a:t>
                </a:r>
              </a:p>
              <a:p>
                <a:pPr marL="3429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5" t="-2291" r="-1111"/>
                </a:stretch>
              </a:blipFill>
            </p:spPr>
            <p:txBody>
              <a:bodyPr/>
              <a:lstStyle/>
              <a:p>
                <a:r>
                  <a:rPr lang="en-NZ">
                    <a:noFill/>
                  </a:rPr>
                  <a:t> </a:t>
                </a:r>
              </a:p>
            </p:txBody>
          </p:sp>
        </mc:Fallback>
      </mc:AlternateContent>
    </p:spTree>
    <p:extLst>
      <p:ext uri="{BB962C8B-B14F-4D97-AF65-F5344CB8AC3E}">
        <p14:creationId xmlns:p14="http://schemas.microsoft.com/office/powerpoint/2010/main" val="601101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hours</a:t>
            </a:r>
            <a:endParaRPr lang="en-US" dirty="0"/>
          </a:p>
        </p:txBody>
      </p:sp>
      <p:sp>
        <p:nvSpPr>
          <p:cNvPr id="3" name="Content Placeholder 2"/>
          <p:cNvSpPr>
            <a:spLocks noGrp="1"/>
          </p:cNvSpPr>
          <p:nvPr>
            <p:ph idx="1"/>
          </p:nvPr>
        </p:nvSpPr>
        <p:spPr/>
        <p:txBody>
          <a:bodyPr>
            <a:normAutofit/>
          </a:bodyPr>
          <a:lstStyle/>
          <a:p>
            <a:r>
              <a:rPr lang="en-US" sz="3200" dirty="0" smtClean="0"/>
              <a:t>Wednesday 15:00-17:00</a:t>
            </a:r>
          </a:p>
          <a:p>
            <a:r>
              <a:rPr lang="en-US" sz="3200" dirty="0" smtClean="0"/>
              <a:t>No </a:t>
            </a:r>
            <a:r>
              <a:rPr lang="en-US" sz="3200" dirty="0"/>
              <a:t>appointment </a:t>
            </a:r>
            <a:r>
              <a:rPr lang="en-US" sz="3200" dirty="0" smtClean="0"/>
              <a:t>needed</a:t>
            </a:r>
          </a:p>
          <a:p>
            <a:r>
              <a:rPr lang="en-US" dirty="0" smtClean="0"/>
              <a:t>You can also drop by my office at any other time</a:t>
            </a:r>
          </a:p>
          <a:p>
            <a:pPr lvl="1"/>
            <a:r>
              <a:rPr lang="en-US" dirty="0" smtClean="0"/>
              <a:t>But try to schedule a meeting beforehand, to make sure I am in the office</a:t>
            </a:r>
            <a:endParaRPr lang="en-US" dirty="0"/>
          </a:p>
        </p:txBody>
      </p:sp>
    </p:spTree>
    <p:extLst>
      <p:ext uri="{BB962C8B-B14F-4D97-AF65-F5344CB8AC3E}">
        <p14:creationId xmlns:p14="http://schemas.microsoft.com/office/powerpoint/2010/main" val="32623643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810000" cy="1143000"/>
          </a:xfrm>
        </p:spPr>
        <p:txBody>
          <a:bodyPr/>
          <a:lstStyle/>
          <a:p>
            <a:r>
              <a:rPr lang="en-US" dirty="0"/>
              <a:t>Final remarks</a:t>
            </a:r>
          </a:p>
        </p:txBody>
      </p:sp>
      <p:sp>
        <p:nvSpPr>
          <p:cNvPr id="3" name="Content Placeholder 2"/>
          <p:cNvSpPr>
            <a:spLocks noGrp="1"/>
          </p:cNvSpPr>
          <p:nvPr>
            <p:ph idx="1"/>
          </p:nvPr>
        </p:nvSpPr>
        <p:spPr>
          <a:xfrm>
            <a:off x="0" y="1417638"/>
            <a:ext cx="5562600" cy="5180860"/>
          </a:xfrm>
        </p:spPr>
        <p:txBody>
          <a:bodyPr>
            <a:normAutofit fontScale="77500" lnSpcReduction="20000"/>
          </a:bodyPr>
          <a:lstStyle/>
          <a:p>
            <a:r>
              <a:rPr lang="en-US" dirty="0"/>
              <a:t>Good luck </a:t>
            </a:r>
            <a:r>
              <a:rPr lang="en-US" dirty="0" smtClean="0"/>
              <a:t>with the course</a:t>
            </a:r>
          </a:p>
          <a:p>
            <a:r>
              <a:rPr lang="en-US" dirty="0"/>
              <a:t>I hope you find it </a:t>
            </a:r>
            <a:r>
              <a:rPr lang="en-US" dirty="0" smtClean="0"/>
              <a:t>useful</a:t>
            </a:r>
          </a:p>
          <a:p>
            <a:r>
              <a:rPr lang="en-US" dirty="0"/>
              <a:t>I'll do my </a:t>
            </a:r>
            <a:r>
              <a:rPr lang="en-US" dirty="0" smtClean="0"/>
              <a:t>best </a:t>
            </a:r>
            <a:r>
              <a:rPr lang="en-NZ" dirty="0" err="1"/>
              <a:t>i</a:t>
            </a:r>
            <a:r>
              <a:rPr lang="en-US" dirty="0"/>
              <a:t>n trying to be </a:t>
            </a:r>
            <a:r>
              <a:rPr lang="en-US" dirty="0" smtClean="0"/>
              <a:t>                                                  a good instructor</a:t>
            </a:r>
          </a:p>
          <a:p>
            <a:r>
              <a:rPr lang="en-US" dirty="0"/>
              <a:t>No matter how good I do my job, </a:t>
            </a:r>
            <a:r>
              <a:rPr lang="en-US" sz="4200" b="1" dirty="0" smtClean="0">
                <a:solidFill>
                  <a:srgbClr val="FF0000"/>
                </a:solidFill>
              </a:rPr>
              <a:t>you</a:t>
            </a:r>
            <a:r>
              <a:rPr lang="en-US" sz="4200" dirty="0" smtClean="0"/>
              <a:t> </a:t>
            </a:r>
            <a:r>
              <a:rPr lang="en-US" dirty="0" smtClean="0"/>
              <a:t>still play the central role in </a:t>
            </a:r>
            <a:r>
              <a:rPr lang="en-US" dirty="0"/>
              <a:t>the learning process</a:t>
            </a:r>
            <a:endParaRPr lang="en-US" dirty="0" smtClean="0"/>
          </a:p>
          <a:p>
            <a:r>
              <a:rPr lang="en-US" dirty="0"/>
              <a:t>I expect that you put </a:t>
            </a:r>
            <a:r>
              <a:rPr lang="en-US" dirty="0" smtClean="0"/>
              <a:t>a fair amount of effort </a:t>
            </a:r>
            <a:r>
              <a:rPr lang="en-US" dirty="0"/>
              <a:t>into the </a:t>
            </a:r>
            <a:r>
              <a:rPr lang="en-US" dirty="0" smtClean="0"/>
              <a:t>course</a:t>
            </a:r>
          </a:p>
          <a:p>
            <a:r>
              <a:rPr lang="en-US" dirty="0" smtClean="0"/>
              <a:t>Previous experience suggests            that </a:t>
            </a:r>
            <a:r>
              <a:rPr lang="en-NZ" dirty="0" smtClean="0"/>
              <a:t>s</a:t>
            </a:r>
            <a:r>
              <a:rPr lang="en-US" dirty="0" err="1"/>
              <a:t>howing</a:t>
            </a:r>
            <a:r>
              <a:rPr lang="en-US" dirty="0"/>
              <a:t> up to </a:t>
            </a:r>
            <a:r>
              <a:rPr lang="en-US" dirty="0" smtClean="0"/>
              <a:t>class </a:t>
            </a:r>
            <a:r>
              <a:rPr lang="en-US" b="1" dirty="0" smtClean="0"/>
              <a:t>and                    being engaged in </a:t>
            </a:r>
            <a:r>
              <a:rPr lang="en-US" b="1" dirty="0" err="1" smtClean="0"/>
              <a:t>practicals</a:t>
            </a:r>
            <a:r>
              <a:rPr lang="en-US" b="1" dirty="0" smtClean="0"/>
              <a:t>/labs        </a:t>
            </a:r>
            <a:r>
              <a:rPr lang="en-US" dirty="0" smtClean="0"/>
              <a:t>will </a:t>
            </a:r>
            <a:r>
              <a:rPr lang="en-US" dirty="0"/>
              <a:t>be an important predictor </a:t>
            </a:r>
            <a:r>
              <a:rPr lang="en-US" dirty="0" smtClean="0"/>
              <a:t>             of </a:t>
            </a:r>
            <a:r>
              <a:rPr lang="en-US" dirty="0"/>
              <a:t>course success</a:t>
            </a:r>
            <a:endParaRPr lang="en-US" dirty="0" smtClean="0"/>
          </a:p>
          <a:p>
            <a:endParaRPr lang="en-US" dirty="0"/>
          </a:p>
        </p:txBody>
      </p:sp>
      <p:pic>
        <p:nvPicPr>
          <p:cNvPr id="4098" name="Picture 2" descr="Image result for Uncle Sam yo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9231" y="1143000"/>
            <a:ext cx="2590800" cy="33030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4757963" y="4724401"/>
            <a:ext cx="4373337" cy="2146300"/>
          </a:xfrm>
          <a:prstGeom prst="rect">
            <a:avLst/>
          </a:prstGeom>
        </p:spPr>
      </p:pic>
    </p:spTree>
    <p:extLst>
      <p:ext uri="{BB962C8B-B14F-4D97-AF65-F5344CB8AC3E}">
        <p14:creationId xmlns:p14="http://schemas.microsoft.com/office/powerpoint/2010/main" val="19033965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itle 7"/>
          <p:cNvSpPr>
            <a:spLocks noGrp="1"/>
          </p:cNvSpPr>
          <p:nvPr>
            <p:ph type="title"/>
          </p:nvPr>
        </p:nvSpPr>
        <p:spPr>
          <a:xfrm>
            <a:off x="152400" y="98425"/>
            <a:ext cx="3962400" cy="663575"/>
          </a:xfrm>
        </p:spPr>
        <p:txBody>
          <a:bodyPr>
            <a:noAutofit/>
          </a:bodyPr>
          <a:lstStyle/>
          <a:p>
            <a:pPr eaLnBrk="1" hangingPunct="1"/>
            <a:r>
              <a:rPr lang="en-US" altLang="en-US" sz="3200" b="1" dirty="0" smtClean="0"/>
              <a:t>Take home message</a:t>
            </a:r>
          </a:p>
        </p:txBody>
      </p:sp>
      <p:sp>
        <p:nvSpPr>
          <p:cNvPr id="3078" name="Rectangle 2"/>
          <p:cNvSpPr txBox="1">
            <a:spLocks noChangeArrowheads="1"/>
          </p:cNvSpPr>
          <p:nvPr/>
        </p:nvSpPr>
        <p:spPr bwMode="auto">
          <a:xfrm>
            <a:off x="1" y="762001"/>
            <a:ext cx="507317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2286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1pPr>
            <a:lvl2pPr marL="742950" indent="-28575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2pPr>
            <a:lvl3pPr marL="11430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3pPr>
            <a:lvl4pPr marL="16002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4pPr>
            <a:lvl5pPr marL="20574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9pPr>
          </a:lstStyle>
          <a:p>
            <a:pPr marL="342900" indent="-342900" eaLnBrk="1" hangingPunct="1">
              <a:lnSpc>
                <a:spcPct val="105000"/>
              </a:lnSpc>
              <a:spcBef>
                <a:spcPts val="875"/>
              </a:spcBef>
              <a:buFont typeface="Arial" panose="020B0604020202020204" pitchFamily="34" charset="0"/>
              <a:buChar char="•"/>
            </a:pPr>
            <a:r>
              <a:rPr lang="en-GB" altLang="en-US" dirty="0">
                <a:latin typeface="+mj-lt"/>
              </a:rPr>
              <a:t>We are drowning in the deluge of data </a:t>
            </a:r>
            <a:r>
              <a:rPr lang="en-GB" altLang="en-US" dirty="0" smtClean="0">
                <a:latin typeface="+mj-lt"/>
              </a:rPr>
              <a:t>being </a:t>
            </a:r>
            <a:r>
              <a:rPr lang="en-GB" altLang="en-US" dirty="0">
                <a:latin typeface="+mj-lt"/>
              </a:rPr>
              <a:t>collected </a:t>
            </a:r>
            <a:r>
              <a:rPr lang="en-GB" altLang="en-US" dirty="0" smtClean="0">
                <a:latin typeface="+mj-lt"/>
              </a:rPr>
              <a:t>world-wide</a:t>
            </a:r>
          </a:p>
          <a:p>
            <a:pPr marL="342900" indent="-342900" eaLnBrk="1" hangingPunct="1">
              <a:lnSpc>
                <a:spcPct val="105000"/>
              </a:lnSpc>
              <a:spcBef>
                <a:spcPts val="875"/>
              </a:spcBef>
              <a:buFont typeface="Arial" panose="020B0604020202020204" pitchFamily="34" charset="0"/>
              <a:buChar char="•"/>
            </a:pPr>
            <a:r>
              <a:rPr lang="en-GB" altLang="en-US" dirty="0" smtClean="0">
                <a:latin typeface="+mj-lt"/>
              </a:rPr>
              <a:t>Considerable </a:t>
            </a:r>
            <a:r>
              <a:rPr lang="en-GB" altLang="en-US" dirty="0" smtClean="0">
                <a:latin typeface="+mj-lt"/>
              </a:rPr>
              <a:t>potential exists in transforming that data into useful </a:t>
            </a:r>
            <a:r>
              <a:rPr lang="en-GB" altLang="en-US" dirty="0" smtClean="0">
                <a:latin typeface="+mj-lt"/>
              </a:rPr>
              <a:t>knowledge</a:t>
            </a:r>
          </a:p>
          <a:p>
            <a:pPr marL="342900" indent="-342900" eaLnBrk="1" hangingPunct="1">
              <a:lnSpc>
                <a:spcPct val="105000"/>
              </a:lnSpc>
              <a:spcBef>
                <a:spcPts val="875"/>
              </a:spcBef>
              <a:buFont typeface="Arial" panose="020B0604020202020204" pitchFamily="34" charset="0"/>
              <a:buChar char="•"/>
            </a:pPr>
            <a:r>
              <a:rPr lang="en-GB" altLang="en-US" dirty="0" smtClean="0">
                <a:latin typeface="+mj-lt"/>
              </a:rPr>
              <a:t>Even though a lot of claims about AI are overhyped, something significant has happened within the last decade</a:t>
            </a:r>
          </a:p>
          <a:p>
            <a:pPr marL="857250" lvl="1" indent="-342900" eaLnBrk="1" hangingPunct="1">
              <a:lnSpc>
                <a:spcPct val="105000"/>
              </a:lnSpc>
              <a:spcBef>
                <a:spcPts val="875"/>
              </a:spcBef>
              <a:buFont typeface="Arial" panose="020B0604020202020204" pitchFamily="34" charset="0"/>
              <a:buChar char="•"/>
            </a:pPr>
            <a:r>
              <a:rPr lang="en-US" dirty="0">
                <a:latin typeface="+mj-lt"/>
              </a:rPr>
              <a:t>Improved performance of machine learning </a:t>
            </a:r>
            <a:r>
              <a:rPr lang="en-US" dirty="0" smtClean="0">
                <a:latin typeface="+mj-lt"/>
              </a:rPr>
              <a:t>over time</a:t>
            </a:r>
          </a:p>
          <a:p>
            <a:pPr marL="342900" indent="-342900" eaLnBrk="1" hangingPunct="1">
              <a:lnSpc>
                <a:spcPct val="105000"/>
              </a:lnSpc>
              <a:spcBef>
                <a:spcPts val="875"/>
              </a:spcBef>
              <a:buFont typeface="Arial" panose="020B0604020202020204" pitchFamily="34" charset="0"/>
              <a:buChar char="•"/>
            </a:pPr>
            <a:r>
              <a:rPr lang="en-GB" altLang="en-US" dirty="0" smtClean="0">
                <a:latin typeface="+mj-lt"/>
              </a:rPr>
              <a:t>Automation has happened, is happening and it will continue to happen</a:t>
            </a:r>
          </a:p>
          <a:p>
            <a:pPr marL="857250" lvl="1" indent="-342900" eaLnBrk="1" hangingPunct="1">
              <a:lnSpc>
                <a:spcPct val="105000"/>
              </a:lnSpc>
              <a:spcBef>
                <a:spcPts val="875"/>
              </a:spcBef>
              <a:buFont typeface="Arial" panose="020B0604020202020204" pitchFamily="34" charset="0"/>
              <a:buChar char="•"/>
            </a:pPr>
            <a:r>
              <a:rPr lang="en-GB" altLang="en-US" dirty="0" smtClean="0">
                <a:latin typeface="+mj-lt"/>
              </a:rPr>
              <a:t>There is economic demand </a:t>
            </a:r>
            <a:r>
              <a:rPr lang="en-GB" altLang="en-US" dirty="0">
                <a:latin typeface="+mj-lt"/>
              </a:rPr>
              <a:t>for </a:t>
            </a:r>
            <a:r>
              <a:rPr lang="en-GB" altLang="en-US" dirty="0" smtClean="0">
                <a:latin typeface="+mj-lt"/>
              </a:rPr>
              <a:t>automation</a:t>
            </a:r>
          </a:p>
          <a:p>
            <a:pPr marL="857250" lvl="1" indent="-342900" eaLnBrk="1" hangingPunct="1">
              <a:lnSpc>
                <a:spcPct val="105000"/>
              </a:lnSpc>
              <a:spcBef>
                <a:spcPts val="875"/>
              </a:spcBef>
              <a:buFont typeface="Arial" panose="020B0604020202020204" pitchFamily="34" charset="0"/>
              <a:buChar char="•"/>
            </a:pPr>
            <a:r>
              <a:rPr lang="en-GB" altLang="en-US" dirty="0" smtClean="0">
                <a:latin typeface="+mj-lt"/>
              </a:rPr>
              <a:t>This will have positive </a:t>
            </a:r>
            <a:r>
              <a:rPr lang="en-GB" altLang="en-US" dirty="0" smtClean="0">
                <a:latin typeface="+mj-lt"/>
              </a:rPr>
              <a:t>and negative </a:t>
            </a:r>
            <a:r>
              <a:rPr lang="en-GB" altLang="en-US" dirty="0" smtClean="0">
                <a:latin typeface="+mj-lt"/>
              </a:rPr>
              <a:t>implications for </a:t>
            </a:r>
            <a:r>
              <a:rPr lang="en-GB" altLang="en-US" dirty="0" smtClean="0">
                <a:latin typeface="+mj-lt"/>
              </a:rPr>
              <a:t>humanity</a:t>
            </a:r>
          </a:p>
          <a:p>
            <a:pPr marL="342900" indent="-342900" eaLnBrk="1" hangingPunct="1">
              <a:lnSpc>
                <a:spcPct val="105000"/>
              </a:lnSpc>
              <a:spcBef>
                <a:spcPts val="875"/>
              </a:spcBef>
              <a:buFont typeface="Arial" panose="020B0604020202020204" pitchFamily="34" charset="0"/>
              <a:buChar char="•"/>
            </a:pPr>
            <a:r>
              <a:rPr lang="en-GB" altLang="en-US" dirty="0" smtClean="0">
                <a:latin typeface="+mj-lt"/>
              </a:rPr>
              <a:t>Regardless of how the future turns out, it should be good for your career to be at least familiarized with </a:t>
            </a:r>
            <a:r>
              <a:rPr lang="en-GB" altLang="en-US" dirty="0" smtClean="0">
                <a:latin typeface="+mj-lt"/>
              </a:rPr>
              <a:t>the topic of machine </a:t>
            </a:r>
            <a:r>
              <a:rPr lang="en-GB" altLang="en-US" dirty="0" smtClean="0">
                <a:latin typeface="+mj-lt"/>
              </a:rPr>
              <a:t>intelligence</a:t>
            </a:r>
            <a:endParaRPr lang="en-GB" altLang="en-US" dirty="0">
              <a:latin typeface="+mj-lt"/>
            </a:endParaRPr>
          </a:p>
        </p:txBody>
      </p:sp>
      <p:pic>
        <p:nvPicPr>
          <p:cNvPr id="2" name="Picture 1"/>
          <p:cNvPicPr>
            <a:picLocks noChangeAspect="1"/>
          </p:cNvPicPr>
          <p:nvPr/>
        </p:nvPicPr>
        <p:blipFill rotWithShape="1">
          <a:blip r:embed="rId3"/>
          <a:srcRect l="-384" r="2042" b="2703"/>
          <a:stretch/>
        </p:blipFill>
        <p:spPr>
          <a:xfrm>
            <a:off x="5029200" y="0"/>
            <a:ext cx="4038600" cy="3200400"/>
          </a:xfrm>
          <a:prstGeom prst="rect">
            <a:avLst/>
          </a:prstGeom>
        </p:spPr>
      </p:pic>
      <p:pic>
        <p:nvPicPr>
          <p:cNvPr id="3" name="Picture 2"/>
          <p:cNvPicPr>
            <a:picLocks noChangeAspect="1"/>
          </p:cNvPicPr>
          <p:nvPr/>
        </p:nvPicPr>
        <p:blipFill>
          <a:blip r:embed="rId4"/>
          <a:stretch>
            <a:fillRect/>
          </a:stretch>
        </p:blipFill>
        <p:spPr>
          <a:xfrm>
            <a:off x="5073174" y="3410857"/>
            <a:ext cx="3998255" cy="3262086"/>
          </a:xfrm>
          <a:prstGeom prst="rect">
            <a:avLst/>
          </a:prstGeom>
        </p:spPr>
      </p:pic>
    </p:spTree>
    <p:extLst>
      <p:ext uri="{BB962C8B-B14F-4D97-AF65-F5344CB8AC3E}">
        <p14:creationId xmlns:p14="http://schemas.microsoft.com/office/powerpoint/2010/main" val="42231381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What is Artificial Intelligence (AI)? </a:t>
            </a:r>
          </a:p>
        </p:txBody>
      </p:sp>
      <p:sp>
        <p:nvSpPr>
          <p:cNvPr id="3" name="Content Placeholder 2"/>
          <p:cNvSpPr>
            <a:spLocks noGrp="1"/>
          </p:cNvSpPr>
          <p:nvPr>
            <p:ph idx="1"/>
          </p:nvPr>
        </p:nvSpPr>
        <p:spPr/>
        <p:txBody>
          <a:bodyPr>
            <a:normAutofit fontScale="70000" lnSpcReduction="20000"/>
          </a:bodyPr>
          <a:lstStyle/>
          <a:p>
            <a:r>
              <a:rPr lang="en-NZ" b="1" dirty="0"/>
              <a:t>Artificial Intelligence:</a:t>
            </a:r>
            <a:r>
              <a:rPr lang="en-NZ" dirty="0"/>
              <a:t> Advanced digital technologies that enable machines to reproduce or surpass abilities that would require intelligence if humans were to perform them.</a:t>
            </a:r>
            <a:endParaRPr lang="en-US" dirty="0"/>
          </a:p>
          <a:p>
            <a:r>
              <a:rPr lang="en-NZ" dirty="0" smtClean="0"/>
              <a:t>It </a:t>
            </a:r>
            <a:r>
              <a:rPr lang="en-NZ" dirty="0"/>
              <a:t>is </a:t>
            </a:r>
            <a:r>
              <a:rPr lang="en-NZ" dirty="0" smtClean="0"/>
              <a:t>important </a:t>
            </a:r>
            <a:r>
              <a:rPr lang="en-NZ" dirty="0"/>
              <a:t>to distinguish between </a:t>
            </a:r>
            <a:r>
              <a:rPr lang="en-NZ" b="1" dirty="0"/>
              <a:t>Narrow </a:t>
            </a:r>
            <a:r>
              <a:rPr lang="en-NZ" dirty="0"/>
              <a:t>and </a:t>
            </a:r>
            <a:r>
              <a:rPr lang="en-NZ" b="1" dirty="0"/>
              <a:t>General AI</a:t>
            </a:r>
            <a:r>
              <a:rPr lang="en-NZ" dirty="0"/>
              <a:t>. </a:t>
            </a:r>
            <a:endParaRPr lang="en-NZ" dirty="0" smtClean="0"/>
          </a:p>
          <a:p>
            <a:pPr lvl="1"/>
            <a:r>
              <a:rPr lang="en-NZ" b="1" dirty="0" smtClean="0"/>
              <a:t>Narrow </a:t>
            </a:r>
            <a:r>
              <a:rPr lang="en-NZ" b="1" dirty="0"/>
              <a:t>AI </a:t>
            </a:r>
            <a:r>
              <a:rPr lang="en-NZ" dirty="0"/>
              <a:t>performs a specific task, for example, playing a game (like Go or Chess), engaging with customers to provide customer service responses or analysing MRI scans </a:t>
            </a:r>
            <a:r>
              <a:rPr lang="en-NZ" dirty="0" smtClean="0"/>
              <a:t>to support </a:t>
            </a:r>
            <a:r>
              <a:rPr lang="en-NZ" dirty="0"/>
              <a:t>a doctor’s diagnosis. </a:t>
            </a:r>
            <a:endParaRPr lang="en-NZ" dirty="0" smtClean="0"/>
          </a:p>
          <a:p>
            <a:pPr lvl="2"/>
            <a:r>
              <a:rPr lang="en-NZ" dirty="0" smtClean="0"/>
              <a:t>All </a:t>
            </a:r>
            <a:r>
              <a:rPr lang="en-NZ" dirty="0"/>
              <a:t>current </a:t>
            </a:r>
            <a:r>
              <a:rPr lang="en-NZ" dirty="0" smtClean="0"/>
              <a:t>AI working systems today </a:t>
            </a:r>
            <a:r>
              <a:rPr lang="en-NZ" dirty="0"/>
              <a:t>are considered </a:t>
            </a:r>
            <a:r>
              <a:rPr lang="en-NZ" b="1" dirty="0"/>
              <a:t>Narrow AI</a:t>
            </a:r>
            <a:r>
              <a:rPr lang="en-NZ" dirty="0"/>
              <a:t>. </a:t>
            </a:r>
            <a:endParaRPr lang="en-NZ" dirty="0" smtClean="0"/>
          </a:p>
          <a:p>
            <a:pPr lvl="1"/>
            <a:r>
              <a:rPr lang="en-NZ" b="1" dirty="0" smtClean="0"/>
              <a:t>General </a:t>
            </a:r>
            <a:r>
              <a:rPr lang="en-NZ" b="1" dirty="0"/>
              <a:t>AI </a:t>
            </a:r>
            <a:r>
              <a:rPr lang="en-NZ" dirty="0"/>
              <a:t>is the (as yet theoretical) scenario where a machine could successfully perform any intellectual task as well as, or better than, a human. </a:t>
            </a:r>
            <a:endParaRPr lang="en-NZ" dirty="0" smtClean="0"/>
          </a:p>
          <a:p>
            <a:r>
              <a:rPr lang="en-NZ" dirty="0" smtClean="0"/>
              <a:t>There </a:t>
            </a:r>
            <a:r>
              <a:rPr lang="en-NZ" dirty="0"/>
              <a:t>is much debate as to when, if ever, human level </a:t>
            </a:r>
            <a:r>
              <a:rPr lang="en-NZ" b="1" dirty="0"/>
              <a:t>General AI </a:t>
            </a:r>
            <a:r>
              <a:rPr lang="en-NZ" dirty="0"/>
              <a:t>may be achieved. </a:t>
            </a:r>
            <a:endParaRPr lang="en-NZ" dirty="0" smtClean="0"/>
          </a:p>
          <a:p>
            <a:r>
              <a:rPr lang="en-NZ" dirty="0" smtClean="0"/>
              <a:t>Today, most AI hype focuses on </a:t>
            </a:r>
            <a:r>
              <a:rPr lang="en-NZ" dirty="0"/>
              <a:t>Narrow AI </a:t>
            </a:r>
            <a:r>
              <a:rPr lang="en-NZ" dirty="0" smtClean="0"/>
              <a:t>applications</a:t>
            </a:r>
            <a:endParaRPr lang="en-NZ" dirty="0"/>
          </a:p>
        </p:txBody>
      </p:sp>
    </p:spTree>
    <p:extLst>
      <p:ext uri="{BB962C8B-B14F-4D97-AF65-F5344CB8AC3E}">
        <p14:creationId xmlns:p14="http://schemas.microsoft.com/office/powerpoint/2010/main" val="10470436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3209"/>
            <a:ext cx="5181600" cy="792162"/>
          </a:xfrm>
        </p:spPr>
        <p:txBody>
          <a:bodyPr>
            <a:noAutofit/>
          </a:bodyPr>
          <a:lstStyle/>
          <a:p>
            <a:r>
              <a:rPr lang="en-US" sz="2800" dirty="0" smtClean="0"/>
              <a:t>The implications of progress in learning algorithms: Software </a:t>
            </a:r>
            <a:r>
              <a:rPr lang="en-US" sz="2800" dirty="0"/>
              <a:t>2.0</a:t>
            </a:r>
          </a:p>
        </p:txBody>
      </p:sp>
      <p:sp>
        <p:nvSpPr>
          <p:cNvPr id="3" name="Content Placeholder 2"/>
          <p:cNvSpPr>
            <a:spLocks noGrp="1"/>
          </p:cNvSpPr>
          <p:nvPr>
            <p:ph idx="1"/>
          </p:nvPr>
        </p:nvSpPr>
        <p:spPr>
          <a:xfrm>
            <a:off x="76200" y="1143000"/>
            <a:ext cx="5181600" cy="5257800"/>
          </a:xfrm>
        </p:spPr>
        <p:txBody>
          <a:bodyPr>
            <a:noAutofit/>
          </a:bodyPr>
          <a:lstStyle/>
          <a:p>
            <a:r>
              <a:rPr lang="en-US" sz="1400" dirty="0"/>
              <a:t>Neural networks </a:t>
            </a:r>
            <a:r>
              <a:rPr lang="en-US" sz="1400" b="1" dirty="0" smtClean="0"/>
              <a:t>might</a:t>
            </a:r>
            <a:r>
              <a:rPr lang="en-US" sz="1400" dirty="0" smtClean="0"/>
              <a:t> </a:t>
            </a:r>
            <a:r>
              <a:rPr lang="en-US" sz="1400" dirty="0" smtClean="0"/>
              <a:t>represent </a:t>
            </a:r>
            <a:r>
              <a:rPr lang="en-US" sz="1400" dirty="0"/>
              <a:t>the beginning of a fundamental shift in how we write software. </a:t>
            </a:r>
            <a:endParaRPr lang="en-US" sz="1400" dirty="0" smtClean="0"/>
          </a:p>
          <a:p>
            <a:pPr lvl="1"/>
            <a:r>
              <a:rPr lang="en-US" sz="1100" dirty="0" smtClean="0"/>
              <a:t>They </a:t>
            </a:r>
            <a:r>
              <a:rPr lang="en-US" sz="1100" dirty="0"/>
              <a:t>are Software 2.0</a:t>
            </a:r>
            <a:r>
              <a:rPr lang="en-US" sz="1100" dirty="0" smtClean="0"/>
              <a:t>.</a:t>
            </a:r>
          </a:p>
          <a:p>
            <a:r>
              <a:rPr lang="en-US" sz="1400" dirty="0"/>
              <a:t>The “classical stack” of Software 1.0 is what we’re all familiar with </a:t>
            </a:r>
            <a:r>
              <a:rPr lang="en-US" sz="1400" dirty="0" smtClean="0"/>
              <a:t>—</a:t>
            </a:r>
          </a:p>
          <a:p>
            <a:pPr lvl="1"/>
            <a:r>
              <a:rPr lang="en-US" sz="1100" dirty="0" smtClean="0"/>
              <a:t>It </a:t>
            </a:r>
            <a:r>
              <a:rPr lang="en-US" sz="1100" dirty="0"/>
              <a:t>consists of explicit instructions to the computer written by a programmer. </a:t>
            </a:r>
            <a:endParaRPr lang="en-US" sz="1100" dirty="0" smtClean="0"/>
          </a:p>
          <a:p>
            <a:pPr lvl="1"/>
            <a:r>
              <a:rPr lang="en-US" sz="1100" dirty="0" smtClean="0"/>
              <a:t>By </a:t>
            </a:r>
            <a:r>
              <a:rPr lang="en-US" sz="1100" dirty="0"/>
              <a:t>writing each line of code, the programmer identifies a specific point in program space with some desirable behavior</a:t>
            </a:r>
            <a:r>
              <a:rPr lang="en-US" sz="1100" dirty="0" smtClean="0"/>
              <a:t>.</a:t>
            </a:r>
          </a:p>
          <a:p>
            <a:r>
              <a:rPr lang="en-US" sz="1400" dirty="0"/>
              <a:t>A trained neural network with specific weights </a:t>
            </a:r>
            <a:r>
              <a:rPr lang="en-US" sz="1400" b="1" dirty="0"/>
              <a:t>is </a:t>
            </a:r>
            <a:r>
              <a:rPr lang="en-US" sz="1400" dirty="0"/>
              <a:t>a computer program</a:t>
            </a:r>
          </a:p>
          <a:p>
            <a:pPr lvl="1"/>
            <a:r>
              <a:rPr lang="en-US" sz="1100" dirty="0"/>
              <a:t>An algorithm</a:t>
            </a:r>
          </a:p>
          <a:p>
            <a:r>
              <a:rPr lang="en-US" sz="1400" dirty="0"/>
              <a:t>But this type of software, Software 2.0, is expressed in much more abstract, human unfriendly language, such as the weights of </a:t>
            </a:r>
            <a:r>
              <a:rPr lang="en-US" sz="1400" dirty="0" smtClean="0"/>
              <a:t>a connection in the </a:t>
            </a:r>
            <a:r>
              <a:rPr lang="en-US" sz="1400" dirty="0"/>
              <a:t>neural network.</a:t>
            </a:r>
          </a:p>
          <a:p>
            <a:pPr lvl="1"/>
            <a:r>
              <a:rPr lang="en-US" sz="1100" dirty="0"/>
              <a:t>No human is involved in writing this code because there are a lot of weights (typical networks might have millions), and coding directly in weights is kind of hard </a:t>
            </a:r>
            <a:endParaRPr lang="en-US" sz="1100" dirty="0" smtClean="0"/>
          </a:p>
          <a:p>
            <a:r>
              <a:rPr lang="en-US" sz="1400" dirty="0"/>
              <a:t>With software 2.0 our approach is to specify some goal on the behavior of a desirable program (e.g., “satisfy a dataset of input output pairs of examples”, or “win a game of Go”), write a rough skeleton of the code (e.g. a neural net architecture), that identifies a subset of program space to </a:t>
            </a:r>
            <a:r>
              <a:rPr lang="en-US" sz="1400" dirty="0" smtClean="0"/>
              <a:t>search (with gradient descent), </a:t>
            </a:r>
            <a:r>
              <a:rPr lang="en-US" sz="1400" dirty="0"/>
              <a:t>and use the computational </a:t>
            </a:r>
            <a:r>
              <a:rPr lang="en-US" sz="1400" dirty="0" smtClean="0"/>
              <a:t>resources and data about the problem  to </a:t>
            </a:r>
            <a:r>
              <a:rPr lang="en-US" sz="1400" dirty="0"/>
              <a:t>search this space for a program that works. </a:t>
            </a:r>
          </a:p>
          <a:p>
            <a:endParaRPr lang="en-US" sz="1400" dirty="0"/>
          </a:p>
          <a:p>
            <a:endParaRPr lang="en-US" sz="1400" dirty="0"/>
          </a:p>
        </p:txBody>
      </p:sp>
      <p:pic>
        <p:nvPicPr>
          <p:cNvPr id="4" name="Picture 3"/>
          <p:cNvPicPr>
            <a:picLocks noChangeAspect="1"/>
          </p:cNvPicPr>
          <p:nvPr/>
        </p:nvPicPr>
        <p:blipFill rotWithShape="1">
          <a:blip r:embed="rId2"/>
          <a:srcRect l="29000" r="24000"/>
          <a:stretch/>
        </p:blipFill>
        <p:spPr>
          <a:xfrm>
            <a:off x="5479975" y="62367"/>
            <a:ext cx="3581400" cy="1752600"/>
          </a:xfrm>
          <a:prstGeom prst="rect">
            <a:avLst/>
          </a:prstGeom>
        </p:spPr>
      </p:pic>
      <p:pic>
        <p:nvPicPr>
          <p:cNvPr id="5" name="Picture 4"/>
          <p:cNvPicPr>
            <a:picLocks noChangeAspect="1"/>
          </p:cNvPicPr>
          <p:nvPr/>
        </p:nvPicPr>
        <p:blipFill>
          <a:blip r:embed="rId3"/>
          <a:stretch>
            <a:fillRect/>
          </a:stretch>
        </p:blipFill>
        <p:spPr>
          <a:xfrm>
            <a:off x="5144695" y="1967339"/>
            <a:ext cx="3916680" cy="2428342"/>
          </a:xfrm>
          <a:prstGeom prst="rect">
            <a:avLst/>
          </a:prstGeom>
        </p:spPr>
      </p:pic>
      <p:pic>
        <p:nvPicPr>
          <p:cNvPr id="6" name="Picture 5"/>
          <p:cNvPicPr>
            <a:picLocks noChangeAspect="1"/>
          </p:cNvPicPr>
          <p:nvPr/>
        </p:nvPicPr>
        <p:blipFill rotWithShape="1">
          <a:blip r:embed="rId4"/>
          <a:srcRect r="13249"/>
          <a:stretch/>
        </p:blipFill>
        <p:spPr>
          <a:xfrm>
            <a:off x="5524351" y="4548054"/>
            <a:ext cx="3492649" cy="2309946"/>
          </a:xfrm>
          <a:prstGeom prst="rect">
            <a:avLst/>
          </a:prstGeom>
        </p:spPr>
      </p:pic>
    </p:spTree>
    <p:extLst>
      <p:ext uri="{BB962C8B-B14F-4D97-AF65-F5344CB8AC3E}">
        <p14:creationId xmlns:p14="http://schemas.microsoft.com/office/powerpoint/2010/main" val="16084797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467" y="85868"/>
            <a:ext cx="7886700" cy="408003"/>
          </a:xfrm>
        </p:spPr>
        <p:txBody>
          <a:bodyPr>
            <a:noAutofit/>
          </a:bodyPr>
          <a:lstStyle/>
          <a:p>
            <a:r>
              <a:rPr lang="en-NZ" sz="2400" dirty="0"/>
              <a:t>Neural Net </a:t>
            </a:r>
            <a:r>
              <a:rPr lang="en-NZ" sz="2400" dirty="0" smtClean="0"/>
              <a:t>Building </a:t>
            </a:r>
            <a:r>
              <a:rPr lang="en-NZ" sz="2400" dirty="0"/>
              <a:t>Working Code From Website Screenshots</a:t>
            </a:r>
          </a:p>
        </p:txBody>
      </p:sp>
      <p:pic>
        <p:nvPicPr>
          <p:cNvPr id="4" name="Picture 3"/>
          <p:cNvPicPr>
            <a:picLocks noChangeAspect="1"/>
          </p:cNvPicPr>
          <p:nvPr/>
        </p:nvPicPr>
        <p:blipFill rotWithShape="1">
          <a:blip r:embed="rId3"/>
          <a:srcRect l="4359" t="3894" r="4479" b="9912"/>
          <a:stretch/>
        </p:blipFill>
        <p:spPr>
          <a:xfrm>
            <a:off x="729573" y="565699"/>
            <a:ext cx="4523362" cy="18575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43" y="2751811"/>
            <a:ext cx="5817141" cy="4093813"/>
          </a:xfrm>
          <a:prstGeom prst="rect">
            <a:avLst/>
          </a:prstGeom>
        </p:spPr>
      </p:pic>
      <p:pic>
        <p:nvPicPr>
          <p:cNvPr id="5" name="Picture 4"/>
          <p:cNvPicPr>
            <a:picLocks noChangeAspect="1"/>
          </p:cNvPicPr>
          <p:nvPr/>
        </p:nvPicPr>
        <p:blipFill rotWithShape="1">
          <a:blip r:embed="rId5"/>
          <a:srcRect l="4419" r="7215" b="4473"/>
          <a:stretch/>
        </p:blipFill>
        <p:spPr>
          <a:xfrm>
            <a:off x="5252935" y="3213874"/>
            <a:ext cx="3891065" cy="2700541"/>
          </a:xfrm>
          <a:prstGeom prst="rect">
            <a:avLst/>
          </a:prstGeom>
        </p:spPr>
      </p:pic>
      <p:sp>
        <p:nvSpPr>
          <p:cNvPr id="7" name="Rectangle 6"/>
          <p:cNvSpPr/>
          <p:nvPr/>
        </p:nvSpPr>
        <p:spPr>
          <a:xfrm>
            <a:off x="2018489" y="6546695"/>
            <a:ext cx="7286017" cy="461665"/>
          </a:xfrm>
          <a:prstGeom prst="rect">
            <a:avLst/>
          </a:prstGeom>
        </p:spPr>
        <p:txBody>
          <a:bodyPr wrap="square">
            <a:spAutoFit/>
          </a:bodyPr>
          <a:lstStyle/>
          <a:p>
            <a:r>
              <a:rPr lang="en-NZ" sz="1100" b="1" dirty="0"/>
              <a:t>Turning design </a:t>
            </a:r>
            <a:r>
              <a:rPr lang="en-NZ" sz="1100" b="1" dirty="0" err="1"/>
              <a:t>mockups</a:t>
            </a:r>
            <a:r>
              <a:rPr lang="en-NZ" sz="1100" b="1" dirty="0"/>
              <a:t> into code with </a:t>
            </a:r>
            <a:r>
              <a:rPr lang="en-NZ" sz="1100" b="1" dirty="0" smtClean="0"/>
              <a:t>deep learning: </a:t>
            </a:r>
            <a:r>
              <a:rPr lang="en-NZ" sz="1200" dirty="0" smtClean="0">
                <a:hlinkClick r:id="rId6"/>
              </a:rPr>
              <a:t>https</a:t>
            </a:r>
            <a:r>
              <a:rPr lang="en-NZ" sz="1200" dirty="0">
                <a:hlinkClick r:id="rId6"/>
              </a:rPr>
              <a:t>://</a:t>
            </a:r>
            <a:r>
              <a:rPr lang="en-NZ" sz="1200" dirty="0" smtClean="0">
                <a:hlinkClick r:id="rId6"/>
              </a:rPr>
              <a:t>github.com/emilwallner/Screenshot-to-code-in-Keras</a:t>
            </a:r>
            <a:endParaRPr lang="en-NZ" sz="1200" dirty="0" smtClean="0"/>
          </a:p>
          <a:p>
            <a:endParaRPr lang="en-NZ" sz="1200" dirty="0"/>
          </a:p>
        </p:txBody>
      </p:sp>
      <p:pic>
        <p:nvPicPr>
          <p:cNvPr id="3" name="Picture 2"/>
          <p:cNvPicPr>
            <a:picLocks noChangeAspect="1"/>
          </p:cNvPicPr>
          <p:nvPr/>
        </p:nvPicPr>
        <p:blipFill rotWithShape="1">
          <a:blip r:embed="rId7"/>
          <a:srcRect l="1328" t="2653" r="13318" b="10723"/>
          <a:stretch/>
        </p:blipFill>
        <p:spPr>
          <a:xfrm>
            <a:off x="5635533" y="663913"/>
            <a:ext cx="3240835" cy="1925161"/>
          </a:xfrm>
          <a:prstGeom prst="rect">
            <a:avLst/>
          </a:prstGeom>
        </p:spPr>
      </p:pic>
    </p:spTree>
    <p:extLst>
      <p:ext uri="{BB962C8B-B14F-4D97-AF65-F5344CB8AC3E}">
        <p14:creationId xmlns:p14="http://schemas.microsoft.com/office/powerpoint/2010/main" val="335049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Practical</a:t>
            </a:r>
            <a:endParaRPr lang="en-US" dirty="0"/>
          </a:p>
        </p:txBody>
      </p:sp>
      <p:sp>
        <p:nvSpPr>
          <p:cNvPr id="3" name="Content Placeholder 2"/>
          <p:cNvSpPr>
            <a:spLocks noGrp="1"/>
          </p:cNvSpPr>
          <p:nvPr>
            <p:ph idx="1"/>
          </p:nvPr>
        </p:nvSpPr>
        <p:spPr/>
        <p:txBody>
          <a:bodyPr/>
          <a:lstStyle/>
          <a:p>
            <a:r>
              <a:rPr lang="en-NZ" dirty="0" smtClean="0"/>
              <a:t>Familiarization with Python</a:t>
            </a:r>
          </a:p>
          <a:p>
            <a:pPr lvl="1"/>
            <a:r>
              <a:rPr lang="en-NZ" dirty="0" smtClean="0"/>
              <a:t>Important if you are not confident </a:t>
            </a:r>
            <a:r>
              <a:rPr lang="en-NZ" smtClean="0"/>
              <a:t>in Python</a:t>
            </a:r>
            <a:endParaRPr lang="en-NZ" dirty="0" smtClean="0"/>
          </a:p>
          <a:p>
            <a:r>
              <a:rPr lang="en-NZ" dirty="0" smtClean="0"/>
              <a:t>Familiarization with Python notebooks</a:t>
            </a:r>
            <a:endParaRPr lang="en-US" dirty="0"/>
          </a:p>
        </p:txBody>
      </p:sp>
    </p:spTree>
    <p:extLst>
      <p:ext uri="{BB962C8B-B14F-4D97-AF65-F5344CB8AC3E}">
        <p14:creationId xmlns:p14="http://schemas.microsoft.com/office/powerpoint/2010/main" val="350890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52400" y="187809"/>
            <a:ext cx="9448800" cy="740048"/>
          </a:xfrm>
        </p:spPr>
        <p:txBody>
          <a:bodyPr>
            <a:noAutofit/>
          </a:bodyPr>
          <a:lstStyle/>
          <a:p>
            <a:pPr eaLnBrk="1" hangingPunct="1"/>
            <a:r>
              <a:rPr lang="tr-TR" altLang="en-US" sz="2800" dirty="0" smtClean="0"/>
              <a:t>Why </a:t>
            </a:r>
            <a:r>
              <a:rPr lang="en-NZ" altLang="en-US" sz="2800" dirty="0" smtClean="0"/>
              <a:t>should computers </a:t>
            </a:r>
            <a:r>
              <a:rPr lang="tr-TR" altLang="en-US" sz="2800" dirty="0" smtClean="0"/>
              <a:t>“Learn”</a:t>
            </a:r>
            <a:r>
              <a:rPr lang="en-US" altLang="en-US" sz="2800" dirty="0"/>
              <a:t> </a:t>
            </a:r>
            <a:r>
              <a:rPr lang="en-US" altLang="en-US" sz="2800" dirty="0" smtClean="0"/>
              <a:t>(</a:t>
            </a:r>
            <a:r>
              <a:rPr lang="en-US" altLang="en-US" sz="2800" dirty="0" err="1" smtClean="0"/>
              <a:t>i.e</a:t>
            </a:r>
            <a:r>
              <a:rPr lang="en-US" altLang="en-US" sz="2800" dirty="0" smtClean="0"/>
              <a:t> show intelligent behavior)</a:t>
            </a:r>
            <a:endParaRPr lang="tr-TR" altLang="en-US" sz="2800" dirty="0" smtClean="0"/>
          </a:p>
        </p:txBody>
      </p:sp>
      <p:sp>
        <p:nvSpPr>
          <p:cNvPr id="7172" name="Rectangle 3"/>
          <p:cNvSpPr>
            <a:spLocks noGrp="1" noChangeArrowheads="1"/>
          </p:cNvSpPr>
          <p:nvPr>
            <p:ph type="body" idx="1"/>
          </p:nvPr>
        </p:nvSpPr>
        <p:spPr>
          <a:xfrm>
            <a:off x="152400" y="1020918"/>
            <a:ext cx="4953000" cy="2590800"/>
          </a:xfrm>
        </p:spPr>
        <p:txBody>
          <a:bodyPr>
            <a:normAutofit/>
          </a:bodyPr>
          <a:lstStyle/>
          <a:p>
            <a:pPr eaLnBrk="1" hangingPunct="1">
              <a:lnSpc>
                <a:spcPct val="90000"/>
              </a:lnSpc>
            </a:pPr>
            <a:r>
              <a:rPr lang="en-NZ" altLang="en-US" sz="3000" dirty="0"/>
              <a:t>Mainly to automate tasks	</a:t>
            </a:r>
          </a:p>
          <a:p>
            <a:pPr lvl="1">
              <a:lnSpc>
                <a:spcPct val="90000"/>
              </a:lnSpc>
            </a:pPr>
            <a:r>
              <a:rPr lang="en-NZ" altLang="en-US" sz="2200" dirty="0"/>
              <a:t>That humans cannot do</a:t>
            </a:r>
          </a:p>
          <a:p>
            <a:pPr marL="457200" lvl="1" indent="0">
              <a:lnSpc>
                <a:spcPct val="90000"/>
              </a:lnSpc>
              <a:buNone/>
            </a:pPr>
            <a:r>
              <a:rPr lang="en-NZ" altLang="en-US" sz="2200" dirty="0"/>
              <a:t> 	OR</a:t>
            </a:r>
          </a:p>
          <a:p>
            <a:pPr lvl="1">
              <a:lnSpc>
                <a:spcPct val="90000"/>
              </a:lnSpc>
            </a:pPr>
            <a:r>
              <a:rPr lang="en-NZ" altLang="en-US" sz="2200" dirty="0" smtClean="0"/>
              <a:t>That humans do </a:t>
            </a:r>
            <a:r>
              <a:rPr lang="en-NZ" altLang="en-US" sz="2200" dirty="0" err="1" smtClean="0"/>
              <a:t>suboptimally</a:t>
            </a:r>
            <a:endParaRPr lang="en-NZ" altLang="en-US" sz="2200" dirty="0"/>
          </a:p>
          <a:p>
            <a:pPr lvl="1">
              <a:lnSpc>
                <a:spcPct val="90000"/>
              </a:lnSpc>
            </a:pPr>
            <a:endParaRPr lang="en-NZ" altLang="en-US" sz="1600" dirty="0"/>
          </a:p>
          <a:p>
            <a:pPr eaLnBrk="1" hangingPunct="1">
              <a:lnSpc>
                <a:spcPct val="90000"/>
              </a:lnSpc>
            </a:pPr>
            <a:endParaRPr lang="en-NZ" altLang="en-US" sz="2000" dirty="0"/>
          </a:p>
        </p:txBody>
      </p:sp>
      <p:pic>
        <p:nvPicPr>
          <p:cNvPr id="2052" name="Picture 4" descr="Automation and personalization in a world of digital travel solutions - Otrams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162958"/>
            <a:ext cx="4114800" cy="24982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3626940"/>
            <a:ext cx="6781800" cy="3083921"/>
          </a:xfrm>
          <a:prstGeom prst="rect">
            <a:avLst/>
          </a:prstGeom>
        </p:spPr>
        <p:txBody>
          <a:bodyPr wrap="square">
            <a:spAutoFit/>
          </a:bodyPr>
          <a:lstStyle/>
          <a:p>
            <a:pPr>
              <a:lnSpc>
                <a:spcPct val="90000"/>
              </a:lnSpc>
            </a:pPr>
            <a:r>
              <a:rPr lang="en-NZ" altLang="en-US" dirty="0"/>
              <a:t>For instance</a:t>
            </a:r>
            <a:r>
              <a:rPr lang="en-NZ" altLang="en-US" dirty="0" smtClean="0"/>
              <a:t>:</a:t>
            </a:r>
          </a:p>
          <a:p>
            <a:pPr marL="285750" indent="-285750">
              <a:lnSpc>
                <a:spcPct val="90000"/>
              </a:lnSpc>
              <a:buFont typeface="Arial" panose="020B0604020202020204" pitchFamily="34" charset="0"/>
              <a:buChar char="•"/>
            </a:pPr>
            <a:r>
              <a:rPr lang="en-NZ" altLang="en-US" dirty="0" smtClean="0"/>
              <a:t>Reduce costs by automation (</a:t>
            </a:r>
            <a:r>
              <a:rPr lang="tr-TR" altLang="en-US" dirty="0" smtClean="0"/>
              <a:t>Speech</a:t>
            </a:r>
            <a:r>
              <a:rPr lang="en-NZ" altLang="en-US" dirty="0" smtClean="0"/>
              <a:t> recognition, Image </a:t>
            </a:r>
            <a:r>
              <a:rPr lang="tr-TR" altLang="en-US" dirty="0" smtClean="0"/>
              <a:t>recognition</a:t>
            </a:r>
            <a:r>
              <a:rPr lang="en-US" altLang="en-US" dirty="0" smtClean="0"/>
              <a:t>, assembly line, driving, security monitoring)</a:t>
            </a:r>
          </a:p>
          <a:p>
            <a:pPr marL="285750" indent="-285750">
              <a:lnSpc>
                <a:spcPct val="90000"/>
              </a:lnSpc>
              <a:buFont typeface="Arial" panose="020B0604020202020204" pitchFamily="34" charset="0"/>
              <a:buChar char="•"/>
            </a:pPr>
            <a:r>
              <a:rPr lang="en-US" altLang="en-US" dirty="0" smtClean="0"/>
              <a:t>Eliminate tedious or dangerous work ( mining)</a:t>
            </a:r>
          </a:p>
          <a:p>
            <a:pPr marL="285750" indent="-285750">
              <a:lnSpc>
                <a:spcPct val="90000"/>
              </a:lnSpc>
              <a:buFont typeface="Arial" panose="020B0604020202020204" pitchFamily="34" charset="0"/>
              <a:buChar char="•"/>
            </a:pPr>
            <a:r>
              <a:rPr lang="tr-TR" altLang="en-US" dirty="0" smtClean="0"/>
              <a:t>Human </a:t>
            </a:r>
            <a:r>
              <a:rPr lang="tr-TR" altLang="en-US" dirty="0"/>
              <a:t>expertise does not exist </a:t>
            </a:r>
            <a:r>
              <a:rPr lang="en-US" altLang="en-US" dirty="0" smtClean="0"/>
              <a:t>(</a:t>
            </a:r>
            <a:r>
              <a:rPr lang="en-NZ" altLang="en-US" dirty="0" smtClean="0"/>
              <a:t>N</a:t>
            </a:r>
            <a:r>
              <a:rPr lang="tr-TR" altLang="en-US" dirty="0"/>
              <a:t>avigating on </a:t>
            </a:r>
            <a:r>
              <a:rPr lang="tr-TR" altLang="en-US" dirty="0" smtClean="0"/>
              <a:t>Mars</a:t>
            </a:r>
            <a:r>
              <a:rPr lang="en-US" altLang="en-US" dirty="0" smtClean="0"/>
              <a:t>, </a:t>
            </a:r>
            <a:r>
              <a:rPr lang="en-NZ" altLang="en-US" dirty="0" smtClean="0"/>
              <a:t>Drug </a:t>
            </a:r>
            <a:r>
              <a:rPr lang="en-NZ" altLang="en-US" dirty="0"/>
              <a:t>pharmacokinetics prediction at the molecular </a:t>
            </a:r>
            <a:r>
              <a:rPr lang="en-NZ" altLang="en-US" dirty="0" smtClean="0"/>
              <a:t>level</a:t>
            </a:r>
          </a:p>
          <a:p>
            <a:pPr marL="285750" indent="-285750">
              <a:lnSpc>
                <a:spcPct val="90000"/>
              </a:lnSpc>
              <a:buFont typeface="Arial" panose="020B0604020202020204" pitchFamily="34" charset="0"/>
              <a:buChar char="•"/>
            </a:pPr>
            <a:r>
              <a:rPr lang="en-NZ" altLang="en-US" dirty="0" smtClean="0"/>
              <a:t>Human </a:t>
            </a:r>
            <a:r>
              <a:rPr lang="en-NZ" altLang="en-US" dirty="0"/>
              <a:t>performance is </a:t>
            </a:r>
            <a:r>
              <a:rPr lang="en-NZ" altLang="en-US" dirty="0" smtClean="0"/>
              <a:t>suboptimal (Medical diagnosis, making sense of vast amounts of data)</a:t>
            </a:r>
            <a:endParaRPr lang="en-US" altLang="en-US" dirty="0" smtClean="0"/>
          </a:p>
          <a:p>
            <a:pPr marL="285750" indent="-285750">
              <a:lnSpc>
                <a:spcPct val="90000"/>
              </a:lnSpc>
              <a:buFont typeface="Arial" panose="020B0604020202020204" pitchFamily="34" charset="0"/>
              <a:buChar char="•"/>
            </a:pPr>
            <a:r>
              <a:rPr lang="tr-TR" altLang="en-US" dirty="0" smtClean="0"/>
              <a:t>Solution </a:t>
            </a:r>
            <a:r>
              <a:rPr lang="tr-TR" altLang="en-US" dirty="0"/>
              <a:t>changes in time </a:t>
            </a:r>
            <a:r>
              <a:rPr lang="en-NZ" altLang="en-US" dirty="0"/>
              <a:t>too fast for a human to keep </a:t>
            </a:r>
            <a:r>
              <a:rPr lang="en-NZ" altLang="en-US" dirty="0" smtClean="0"/>
              <a:t>up (R</a:t>
            </a:r>
            <a:r>
              <a:rPr lang="tr-TR" altLang="en-US" dirty="0"/>
              <a:t>outing on a computer </a:t>
            </a:r>
            <a:r>
              <a:rPr lang="tr-TR" altLang="en-US" dirty="0" smtClean="0"/>
              <a:t>network</a:t>
            </a:r>
            <a:r>
              <a:rPr lang="en-US" altLang="en-US" dirty="0" smtClean="0"/>
              <a:t>, al</a:t>
            </a:r>
            <a:r>
              <a:rPr lang="en-NZ" altLang="en-US" dirty="0" err="1" smtClean="0"/>
              <a:t>gorithmic</a:t>
            </a:r>
            <a:r>
              <a:rPr lang="en-NZ" altLang="en-US" dirty="0" smtClean="0"/>
              <a:t> </a:t>
            </a:r>
            <a:r>
              <a:rPr lang="en-NZ" altLang="en-US" dirty="0"/>
              <a:t>trading in the stock </a:t>
            </a:r>
            <a:r>
              <a:rPr lang="en-NZ" altLang="en-US" dirty="0" smtClean="0"/>
              <a:t>market,…)</a:t>
            </a:r>
            <a:endParaRPr lang="en-US" altLang="en-US" dirty="0"/>
          </a:p>
          <a:p>
            <a:pPr marL="285750" indent="-285750">
              <a:lnSpc>
                <a:spcPct val="90000"/>
              </a:lnSpc>
              <a:buFont typeface="Arial" panose="020B0604020202020204" pitchFamily="34" charset="0"/>
              <a:buChar char="•"/>
            </a:pPr>
            <a:r>
              <a:rPr lang="en-NZ" altLang="en-US" dirty="0" smtClean="0"/>
              <a:t>Optimize processes </a:t>
            </a:r>
            <a:r>
              <a:rPr lang="tr-TR" altLang="en-US" dirty="0"/>
              <a:t>to particular cases </a:t>
            </a:r>
            <a:r>
              <a:rPr lang="en-NZ" altLang="en-US" dirty="0" smtClean="0"/>
              <a:t>where there </a:t>
            </a:r>
            <a:r>
              <a:rPr lang="en-NZ" altLang="en-US" dirty="0"/>
              <a:t>is not enough human </a:t>
            </a:r>
            <a:r>
              <a:rPr lang="en-NZ" altLang="en-US" dirty="0" smtClean="0"/>
              <a:t> capital to do </a:t>
            </a:r>
            <a:r>
              <a:rPr lang="en-NZ" altLang="en-US" dirty="0"/>
              <a:t>the </a:t>
            </a:r>
            <a:r>
              <a:rPr lang="en-NZ" altLang="en-US" dirty="0" smtClean="0"/>
              <a:t>work (Personalized medicine)</a:t>
            </a:r>
            <a:endParaRPr lang="en-NZ" altLang="en-US"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863860"/>
            <a:ext cx="2452302" cy="1850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479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037"/>
            <a:ext cx="5181600" cy="1143000"/>
          </a:xfrm>
        </p:spPr>
        <p:txBody>
          <a:bodyPr>
            <a:noAutofit/>
          </a:bodyPr>
          <a:lstStyle/>
          <a:p>
            <a:r>
              <a:rPr lang="en-NZ" sz="2800" dirty="0" smtClean="0"/>
              <a:t>What is the societal impact of progress in machine intelligence?</a:t>
            </a:r>
            <a:endParaRPr lang="en-US" sz="2800" dirty="0"/>
          </a:p>
        </p:txBody>
      </p:sp>
      <p:sp>
        <p:nvSpPr>
          <p:cNvPr id="3" name="Content Placeholder 2"/>
          <p:cNvSpPr>
            <a:spLocks noGrp="1"/>
          </p:cNvSpPr>
          <p:nvPr>
            <p:ph idx="1"/>
          </p:nvPr>
        </p:nvSpPr>
        <p:spPr>
          <a:xfrm>
            <a:off x="457200" y="1522186"/>
            <a:ext cx="8305800" cy="5029200"/>
          </a:xfrm>
        </p:spPr>
        <p:txBody>
          <a:bodyPr>
            <a:normAutofit fontScale="70000" lnSpcReduction="20000"/>
          </a:bodyPr>
          <a:lstStyle/>
          <a:p>
            <a:r>
              <a:rPr lang="en-NZ" dirty="0" smtClean="0"/>
              <a:t>Think about the social impact of                                                    machines substituting humans for                                         cognitive work</a:t>
            </a:r>
          </a:p>
          <a:p>
            <a:r>
              <a:rPr lang="en-NZ" dirty="0" smtClean="0"/>
              <a:t>Previously in history (Industrial Revolution), machines substituted human </a:t>
            </a:r>
            <a:r>
              <a:rPr lang="en-NZ" dirty="0" err="1" smtClean="0"/>
              <a:t>labor</a:t>
            </a:r>
            <a:r>
              <a:rPr lang="en-NZ" dirty="0" smtClean="0"/>
              <a:t> that carried out physical work</a:t>
            </a:r>
          </a:p>
          <a:p>
            <a:pPr lvl="1"/>
            <a:r>
              <a:rPr lang="en-NZ" dirty="0" smtClean="0"/>
              <a:t>Certain jobs were destroyed in the process</a:t>
            </a:r>
          </a:p>
          <a:p>
            <a:pPr lvl="1"/>
            <a:r>
              <a:rPr lang="en-NZ" dirty="0"/>
              <a:t>B</a:t>
            </a:r>
            <a:r>
              <a:rPr lang="en-NZ" dirty="0" smtClean="0"/>
              <a:t>ut new jobs emerged (there was no personal trainers or sustainability officers 200 years ago)</a:t>
            </a:r>
          </a:p>
          <a:p>
            <a:r>
              <a:rPr lang="en-NZ" dirty="0" smtClean="0"/>
              <a:t>What will happen if machines become truly intelligent and are able to out match humans in cognitive tasks?</a:t>
            </a:r>
          </a:p>
          <a:p>
            <a:pPr lvl="1"/>
            <a:r>
              <a:rPr lang="en-NZ" dirty="0" smtClean="0"/>
              <a:t>Imagine a machine learning powered robotic Doctor</a:t>
            </a:r>
          </a:p>
          <a:p>
            <a:pPr lvl="1"/>
            <a:r>
              <a:rPr lang="en-NZ" dirty="0" smtClean="0"/>
              <a:t>Or an AI based lawyer </a:t>
            </a:r>
          </a:p>
          <a:p>
            <a:r>
              <a:rPr lang="en-NZ" dirty="0" smtClean="0"/>
              <a:t>What would be the social ramifications of such technological development?</a:t>
            </a:r>
          </a:p>
          <a:p>
            <a:pPr lvl="1"/>
            <a:r>
              <a:rPr lang="en-NZ" dirty="0" smtClean="0"/>
              <a:t>Good or bad?</a:t>
            </a:r>
          </a:p>
          <a:p>
            <a:pPr lvl="1"/>
            <a:r>
              <a:rPr lang="en-NZ" dirty="0" smtClean="0"/>
              <a:t>Are we prepared for such a world?</a:t>
            </a:r>
            <a:endParaRPr lang="en-US"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78" t="8081" r="3377" b="4185"/>
          <a:stretch/>
        </p:blipFill>
        <p:spPr bwMode="auto">
          <a:xfrm>
            <a:off x="5413828" y="166914"/>
            <a:ext cx="3706108" cy="2271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9149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3655</TotalTime>
  <Words>4460</Words>
  <Application>Microsoft Office PowerPoint</Application>
  <PresentationFormat>On-screen Show (4:3)</PresentationFormat>
  <Paragraphs>529</Paragraphs>
  <Slides>72</Slides>
  <Notes>49</Notes>
  <HiddenSlides>0</HiddenSlides>
  <MMClips>15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vt:lpstr>
      <vt:lpstr>Arial Black</vt:lpstr>
      <vt:lpstr>Calibri</vt:lpstr>
      <vt:lpstr>Cambria Math</vt:lpstr>
      <vt:lpstr>Consolas</vt:lpstr>
      <vt:lpstr>Gill Sans</vt:lpstr>
      <vt:lpstr>Wingdings</vt:lpstr>
      <vt:lpstr>ヒラギノ角ゴ ProN W3</vt:lpstr>
      <vt:lpstr>Office Theme</vt:lpstr>
      <vt:lpstr>Data Science and Machine Intelligence IN726001</vt:lpstr>
      <vt:lpstr>Preamble</vt:lpstr>
      <vt:lpstr>PowerPoint Presentation</vt:lpstr>
      <vt:lpstr>PowerPoint Presentation</vt:lpstr>
      <vt:lpstr>PowerPoint Presentation</vt:lpstr>
      <vt:lpstr>So what’s going on?</vt:lpstr>
      <vt:lpstr>What is Artificial Intelligence (AI)? </vt:lpstr>
      <vt:lpstr>Why should computers “Learn” (i.e show intelligent behavior)</vt:lpstr>
      <vt:lpstr>What is the societal impact of progress in machine intelligence?</vt:lpstr>
      <vt:lpstr>What type of jobs are at risk due to Automation?</vt:lpstr>
      <vt:lpstr>The types of tasks where humans are expected to have enduring cognitive advantages over computers tend to be described as ‘non-routine’ and include creativity, initiative, leadership and empathy</vt:lpstr>
      <vt:lpstr>Why has machine learning become very relevant recently? Mainly due to the confluence of 3 factors</vt:lpstr>
      <vt:lpstr>PowerPoint Presentation</vt:lpstr>
      <vt:lpstr>Why can learning be actually achieved?</vt:lpstr>
      <vt:lpstr>What are Patterns? </vt:lpstr>
      <vt:lpstr>Patterns in Biology</vt:lpstr>
      <vt:lpstr>Patterns in Social Phenomena </vt:lpstr>
      <vt:lpstr>Patterns are all around us</vt:lpstr>
      <vt:lpstr>The human brain as a pattern recognition engine</vt:lpstr>
      <vt:lpstr>What is intelligence?</vt:lpstr>
      <vt:lpstr>Symbolic AI versus data-driven AI</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Quantification of technical performance improvement</vt:lpstr>
      <vt:lpstr>Quantification of technical performance improvement</vt:lpstr>
      <vt:lpstr>So, are we drawing closer to artificial general intelligence?  </vt:lpstr>
      <vt:lpstr>In terms of whether humanity will reach artificial general intelligence anytime soon…  </vt:lpstr>
      <vt:lpstr>Since the introduction of hidden units, artiﬁcial neural networks have doubled in size roughly every 2.4 years. At this rate they will reach the same number of human neurons by 2050 </vt:lpstr>
      <vt:lpstr>So, what is Machine Learning?</vt:lpstr>
      <vt:lpstr>Machine Learning in a Nutshell</vt:lpstr>
      <vt:lpstr>The machine learning as a model/function that maps input data X to output predictions y </vt:lpstr>
      <vt:lpstr>Functions/models</vt:lpstr>
      <vt:lpstr>1D Functions examples</vt:lpstr>
      <vt:lpstr>Multivariate Functions</vt:lpstr>
      <vt:lpstr>Classification of Machine learning problems</vt:lpstr>
      <vt:lpstr>PowerPoint Presentation</vt:lpstr>
      <vt:lpstr>PowerPoint Presentation</vt:lpstr>
      <vt:lpstr>Unsupervised Learning</vt:lpstr>
      <vt:lpstr>Clustering Applications: Google News</vt:lpstr>
      <vt:lpstr>Cocktail party problem</vt:lpstr>
      <vt:lpstr>Dimensionality reduction</vt:lpstr>
      <vt:lpstr>Heart rate estimation using a WebCam and dimensionality reduction (ICA)</vt:lpstr>
      <vt:lpstr>Reinforcement learning</vt:lpstr>
      <vt:lpstr>Deep learning</vt:lpstr>
      <vt:lpstr>Applications</vt:lpstr>
      <vt:lpstr>My personal favorite machine learning application: Brain computer interfaces</vt:lpstr>
      <vt:lpstr>BCI Model Building</vt:lpstr>
      <vt:lpstr>First functional Intracortical BCI – Made possible by heavy use of machine learning</vt:lpstr>
      <vt:lpstr>Paper Overview</vt:lpstr>
      <vt:lpstr>Roug Course Content and Calendar</vt:lpstr>
      <vt:lpstr>Classroom location and times</vt:lpstr>
      <vt:lpstr>Microsoft Teams Channel</vt:lpstr>
      <vt:lpstr>Fetching Course content</vt:lpstr>
      <vt:lpstr>Grading</vt:lpstr>
      <vt:lpstr>Bonus points opportunities</vt:lpstr>
      <vt:lpstr>Office hours</vt:lpstr>
      <vt:lpstr>Final remarks</vt:lpstr>
      <vt:lpstr>Take home message</vt:lpstr>
      <vt:lpstr>The implications of progress in learning algorithms: Software 2.0</vt:lpstr>
      <vt:lpstr>Neural Net Building Working Code From Website Screenshots</vt:lpstr>
      <vt:lpstr>Practical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Rozado</dc:creator>
  <cp:lastModifiedBy>David Rozado</cp:lastModifiedBy>
  <cp:revision>245</cp:revision>
  <dcterms:created xsi:type="dcterms:W3CDTF">2006-08-16T00:00:00Z</dcterms:created>
  <dcterms:modified xsi:type="dcterms:W3CDTF">2019-02-14T05:22:42Z</dcterms:modified>
</cp:coreProperties>
</file>